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  <p:sldMasterId id="2147483666" r:id="rId6"/>
    <p:sldMasterId id="2147483682" r:id="rId7"/>
  </p:sldMasterIdLst>
  <p:notesMasterIdLst>
    <p:notesMasterId r:id="rId36"/>
  </p:notesMasterIdLst>
  <p:handoutMasterIdLst>
    <p:handoutMasterId r:id="rId37"/>
  </p:handoutMasterIdLst>
  <p:sldIdLst>
    <p:sldId id="6998" r:id="rId8"/>
    <p:sldId id="7022" r:id="rId9"/>
    <p:sldId id="7023" r:id="rId10"/>
    <p:sldId id="7024" r:id="rId11"/>
    <p:sldId id="7025" r:id="rId12"/>
    <p:sldId id="7026" r:id="rId13"/>
    <p:sldId id="7027" r:id="rId14"/>
    <p:sldId id="7028" r:id="rId15"/>
    <p:sldId id="7029" r:id="rId16"/>
    <p:sldId id="7030" r:id="rId17"/>
    <p:sldId id="7031" r:id="rId18"/>
    <p:sldId id="7032" r:id="rId19"/>
    <p:sldId id="7033" r:id="rId20"/>
    <p:sldId id="7034" r:id="rId21"/>
    <p:sldId id="7035" r:id="rId22"/>
    <p:sldId id="7036" r:id="rId23"/>
    <p:sldId id="7037" r:id="rId24"/>
    <p:sldId id="7038" r:id="rId25"/>
    <p:sldId id="7039" r:id="rId26"/>
    <p:sldId id="7040" r:id="rId27"/>
    <p:sldId id="7041" r:id="rId28"/>
    <p:sldId id="7042" r:id="rId29"/>
    <p:sldId id="7043" r:id="rId30"/>
    <p:sldId id="7044" r:id="rId31"/>
    <p:sldId id="7045" r:id="rId32"/>
    <p:sldId id="7046" r:id="rId33"/>
    <p:sldId id="7047" r:id="rId34"/>
    <p:sldId id="7048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49F607-AA96-A45C-F990-16E837F57CA5}" name="Valme Pardo" initials="VP" userId="S::vpardo@ecija.com::1ecb3278-bbf1-4c7f-a444-fb6aeb9f829c" providerId="AD"/>
  <p188:author id="{1DFF8A2A-FFF2-6863-7BB1-B0AA5D94CBAF}" name="ECIJA" initials="ECIJA" userId="ECIJA" providerId="None"/>
  <p188:author id="{627287D7-11A3-3C0A-CE25-41EB189651BC}" name="Duna Ecija Cousens" initials="DE" userId="S::decija@ecija.com::4ae6db16-4509-4256-b480-4dda5b5f4f79" providerId="AD"/>
  <p188:author id="{409B70DD-8772-9F63-2C61-BBC0BBEF67AC}" name="Silvia Zamorano Baca" initials="SZ" userId="S::szamorano@ecija.com::6dcd8b7e-b206-48b4-8d26-ccdc92123d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251C"/>
    <a:srgbClr val="575757"/>
    <a:srgbClr val="E63E30"/>
    <a:srgbClr val="435363"/>
    <a:srgbClr val="F5B3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6405"/>
  </p:normalViewPr>
  <p:slideViewPr>
    <p:cSldViewPr snapToGrid="0">
      <p:cViewPr varScale="1">
        <p:scale>
          <a:sx n="103" d="100"/>
          <a:sy n="103" d="100"/>
        </p:scale>
        <p:origin x="840" y="184"/>
      </p:cViewPr>
      <p:guideLst/>
    </p:cSldViewPr>
  </p:slid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760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14509A3-F348-FEC9-50CD-86F437D612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1F75EEA-2623-C09C-E20B-882A4D1D73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27952-0DF6-4141-983E-6ABB901F9F6D}" type="datetimeFigureOut">
              <a:rPr lang="es-ES" smtClean="0"/>
              <a:t>13/10/26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53CEC86-1AD8-C9A6-5A33-139BCF6DBD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804ADA-7C17-1CB8-28CC-832C05E481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BB8CF-107A-114B-9CA3-C069BAFD89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1705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024D9-4533-504D-84FC-AF8C4703C334}" type="datetimeFigureOut">
              <a:rPr lang="es-ES" smtClean="0"/>
              <a:t>13/10/26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626E5-5613-C140-A490-ECC14E403A1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930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stacado 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008AC405-3C7E-BDEC-5865-C18021719599}"/>
              </a:ext>
            </a:extLst>
          </p:cNvPr>
          <p:cNvSpPr/>
          <p:nvPr userDrawn="1"/>
        </p:nvSpPr>
        <p:spPr>
          <a:xfrm>
            <a:off x="1" y="-11347"/>
            <a:ext cx="12192000" cy="686934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F25B62-8F4D-3AE2-4610-E67E5CA74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8720" y="1528763"/>
            <a:ext cx="4734560" cy="2387600"/>
          </a:xfrm>
        </p:spPr>
        <p:txBody>
          <a:bodyPr anchor="ctr">
            <a:normAutofit/>
          </a:bodyPr>
          <a:lstStyle>
            <a:lvl1pPr algn="ctr">
              <a:defRPr sz="3500">
                <a:solidFill>
                  <a:schemeClr val="bg1"/>
                </a:solidFill>
                <a:latin typeface="Cormorant" pitchFamily="2" charset="77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D53E47-E8BA-1F7F-87E6-2BBBA7DABB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14240" y="4188587"/>
            <a:ext cx="2763520" cy="31229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Medio | Título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88CAF8-942D-5347-6290-C735BA6D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fld id="{77D1C007-9DCA-CC45-A199-2BD95A57F6F1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BE6A828-2858-AD46-0B67-9668250859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3866" y="5497427"/>
            <a:ext cx="367200" cy="808653"/>
          </a:xfrm>
          <a:prstGeom prst="rect">
            <a:avLst/>
          </a:prstGeom>
        </p:spPr>
      </p:pic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E62D2400-9187-C3E0-3A16-1C45A83A4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bg1">
                    <a:lumMod val="95000"/>
                    <a:alpha val="50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/>
              <a:t>Uso</a:t>
            </a:r>
            <a:r>
              <a:rPr lang="en-GB" dirty="0"/>
              <a:t> </a:t>
            </a:r>
            <a:r>
              <a:rPr lang="en-GB" dirty="0" err="1"/>
              <a:t>público</a:t>
            </a:r>
            <a:endParaRPr lang="en-GB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0481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stacado testimonial cla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008AC405-3C7E-BDEC-5865-C18021719599}"/>
              </a:ext>
            </a:extLst>
          </p:cNvPr>
          <p:cNvSpPr/>
          <p:nvPr userDrawn="1"/>
        </p:nvSpPr>
        <p:spPr>
          <a:xfrm>
            <a:off x="1" y="-11347"/>
            <a:ext cx="12192000" cy="686934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F25B62-8F4D-3AE2-4610-E67E5CA74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8720" y="1528763"/>
            <a:ext cx="4734560" cy="2387600"/>
          </a:xfrm>
        </p:spPr>
        <p:txBody>
          <a:bodyPr anchor="ctr">
            <a:normAutofit/>
          </a:bodyPr>
          <a:lstStyle>
            <a:lvl1pPr algn="ctr">
              <a:defRPr sz="3500">
                <a:solidFill>
                  <a:srgbClr val="000000"/>
                </a:solidFill>
                <a:latin typeface="Cormorant" pitchFamily="2" charset="77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D53E47-E8BA-1F7F-87E6-2BBBA7DABB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14240" y="4188587"/>
            <a:ext cx="2763520" cy="31229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Medio | Título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88CAF8-942D-5347-6290-C735BA6D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fld id="{77D1C007-9DCA-CC45-A199-2BD95A57F6F1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5ACA324A-510E-7411-B0E0-1F8DFF632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000E3206-C11B-CCD4-7875-978A7843B3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080" y="5456473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7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stacado testimonial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25B62-8F4D-3AE2-4610-E67E5CA74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8720" y="1528763"/>
            <a:ext cx="4734560" cy="2387600"/>
          </a:xfrm>
        </p:spPr>
        <p:txBody>
          <a:bodyPr anchor="ctr">
            <a:normAutofit/>
          </a:bodyPr>
          <a:lstStyle>
            <a:lvl1pPr algn="ctr">
              <a:defRPr sz="3500">
                <a:solidFill>
                  <a:srgbClr val="000000"/>
                </a:solidFill>
                <a:latin typeface="Cormorant" pitchFamily="2" charset="77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D53E47-E8BA-1F7F-87E6-2BBBA7DABB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14240" y="4188587"/>
            <a:ext cx="2763520" cy="31229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Medio | Título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88CAF8-942D-5347-6290-C735BA6D5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fld id="{77D1C007-9DCA-CC45-A199-2BD95A57F6F1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29DA0D14-C926-7D24-F859-2B06A59F0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C10D6FC9-97EE-D047-9096-4D07B87E2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080" y="5456473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5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bre la firma Typo pa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66804-D6CB-C094-670A-41CD041DD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080" y="1506854"/>
            <a:ext cx="4724400" cy="1325563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dirty="0"/>
              <a:t>Haga clic para modificar el estilo de título del patrón texto </a:t>
            </a:r>
            <a:r>
              <a:rPr lang="es-ES" dirty="0" err="1"/>
              <a:t>destadado</a:t>
            </a:r>
            <a:r>
              <a:rPr lang="es-ES" dirty="0"/>
              <a:t> en rojo.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510F80-0F57-E4BE-3FF4-71937DC57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4693920"/>
            <a:ext cx="11497310" cy="1798319"/>
          </a:xfrm>
        </p:spPr>
        <p:txBody>
          <a:bodyPr numCol="3" spcCol="360000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035EAEFB-F250-42CD-51EA-D4A6C0BB29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cxnSp>
        <p:nvCxnSpPr>
          <p:cNvPr id="11" name="Straight Connector 131">
            <a:extLst>
              <a:ext uri="{FF2B5EF4-FFF2-40B4-BE49-F238E27FC236}">
                <a16:creationId xmlns:a16="http://schemas.microsoft.com/office/drawing/2014/main" id="{76AD086C-5863-5A0C-2D7B-E0A058262BC1}"/>
              </a:ext>
            </a:extLst>
          </p:cNvPr>
          <p:cNvCxnSpPr>
            <a:cxnSpLocks/>
          </p:cNvCxnSpPr>
          <p:nvPr userDrawn="1"/>
        </p:nvCxnSpPr>
        <p:spPr>
          <a:xfrm flipH="1">
            <a:off x="309627" y="4471985"/>
            <a:ext cx="1157757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9">
            <a:extLst>
              <a:ext uri="{FF2B5EF4-FFF2-40B4-BE49-F238E27FC236}">
                <a16:creationId xmlns:a16="http://schemas.microsoft.com/office/drawing/2014/main" id="{D78C20D8-CDC6-864D-8E1D-2C80CB4E6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pic>
        <p:nvPicPr>
          <p:cNvPr id="12" name="Imagen 11" descr="Icono&#10;&#10;El contenido generado por IA puede ser incorrecto.">
            <a:extLst>
              <a:ext uri="{FF2B5EF4-FFF2-40B4-BE49-F238E27FC236}">
                <a16:creationId xmlns:a16="http://schemas.microsoft.com/office/drawing/2014/main" id="{32E0089F-C9E0-D93C-C693-BF93BD037E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161" y="0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1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bre la firma Typo serif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66804-D6CB-C094-670A-41CD041DD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080" y="1506854"/>
            <a:ext cx="4724400" cy="1325563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ormorant" pitchFamily="2" charset="77"/>
              </a:defRPr>
            </a:lvl1pPr>
          </a:lstStyle>
          <a:p>
            <a:r>
              <a:rPr lang="es-ES" dirty="0"/>
              <a:t>Haga clic para modificar el estilo de título del patrón texto </a:t>
            </a:r>
            <a:r>
              <a:rPr lang="es-ES" dirty="0" err="1"/>
              <a:t>destadado</a:t>
            </a:r>
            <a:r>
              <a:rPr lang="es-ES" dirty="0"/>
              <a:t> en rojo.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D168E667-515C-97E8-1C1F-3B33C1A86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4693920"/>
            <a:ext cx="11497310" cy="1798319"/>
          </a:xfrm>
        </p:spPr>
        <p:txBody>
          <a:bodyPr numCol="3" spcCol="360000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cxnSp>
        <p:nvCxnSpPr>
          <p:cNvPr id="10" name="Straight Connector 131">
            <a:extLst>
              <a:ext uri="{FF2B5EF4-FFF2-40B4-BE49-F238E27FC236}">
                <a16:creationId xmlns:a16="http://schemas.microsoft.com/office/drawing/2014/main" id="{509C5B46-3E25-5F15-C5E9-2DAEC608A5AD}"/>
              </a:ext>
            </a:extLst>
          </p:cNvPr>
          <p:cNvCxnSpPr>
            <a:cxnSpLocks/>
          </p:cNvCxnSpPr>
          <p:nvPr userDrawn="1"/>
        </p:nvCxnSpPr>
        <p:spPr>
          <a:xfrm flipH="1">
            <a:off x="309627" y="4471985"/>
            <a:ext cx="1157757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arcador de texto 9">
            <a:extLst>
              <a:ext uri="{FF2B5EF4-FFF2-40B4-BE49-F238E27FC236}">
                <a16:creationId xmlns:a16="http://schemas.microsoft.com/office/drawing/2014/main" id="{2372359B-192A-8C34-B615-9C3DE81595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2755FCCA-8817-06B7-A8A7-83AF65BFC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A57F0E73-5D62-F40C-7912-29A1891B17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161" y="0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fras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66804-D6CB-C094-670A-41CD041DD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080" y="5164454"/>
            <a:ext cx="5445760" cy="1325563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dirty="0"/>
              <a:t>Haga clic para modificar el estilo de título del patrón texto </a:t>
            </a:r>
            <a:r>
              <a:rPr lang="es-ES" dirty="0" err="1"/>
              <a:t>destadado</a:t>
            </a:r>
            <a:r>
              <a:rPr lang="es-ES" dirty="0"/>
              <a:t> en rojo.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0EA08D1-B6CA-6D9F-9C73-03B8C925A0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B7EF6CC6-133A-B066-7932-81C561F97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84955" y="90964"/>
            <a:ext cx="4022090" cy="925036"/>
          </a:xfrm>
        </p:spPr>
        <p:txBody>
          <a:bodyPr>
            <a:noAutofit/>
          </a:bodyPr>
          <a:lstStyle>
            <a:lvl1pPr marL="0" indent="0" algn="ctr">
              <a:buNone/>
              <a:defRPr sz="1000"/>
            </a:lvl1pPr>
            <a:lvl2pPr marL="457200" indent="0" algn="ctr">
              <a:buNone/>
              <a:defRPr sz="10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1000"/>
            </a:lvl4pPr>
            <a:lvl5pPr marL="1828800" indent="0" algn="ctr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36921548-AC08-D249-81D1-56D866DDE9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161" y="0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imagen destacado cl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latin typeface="Instrument Sans"/>
                <a:cs typeface="Instrument Sans"/>
              </a:defRPr>
            </a:lvl1pPr>
            <a:lvl2pPr marL="457195" indent="0">
              <a:buNone/>
              <a:defRPr sz="2800"/>
            </a:lvl2pPr>
            <a:lvl3pPr marL="914396" indent="0">
              <a:buNone/>
              <a:defRPr sz="2401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6" indent="0">
              <a:buNone/>
              <a:defRPr sz="2000"/>
            </a:lvl6pPr>
            <a:lvl7pPr marL="2743186" indent="0">
              <a:buNone/>
              <a:defRPr sz="2000"/>
            </a:lvl7pPr>
            <a:lvl8pPr marL="3200382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5B877E0-F35D-03A9-D606-F624960513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6560" y="511174"/>
            <a:ext cx="5445760" cy="1325563"/>
          </a:xfrm>
        </p:spPr>
        <p:txBody>
          <a:bodyPr anchor="t">
            <a:noAutofit/>
          </a:bodyPr>
          <a:lstStyle>
            <a:lvl1pPr>
              <a:defRPr sz="6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" dirty="0"/>
              <a:t>Destacado corto</a:t>
            </a:r>
          </a:p>
        </p:txBody>
      </p:sp>
    </p:spTree>
    <p:extLst>
      <p:ext uri="{BB962C8B-B14F-4D97-AF65-F5344CB8AC3E}">
        <p14:creationId xmlns:p14="http://schemas.microsoft.com/office/powerpoint/2010/main" val="120154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área o sec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latin typeface="Instrument Sans"/>
                <a:cs typeface="Instrument Sans"/>
              </a:defRPr>
            </a:lvl1pPr>
            <a:lvl2pPr marL="457195" indent="0">
              <a:buNone/>
              <a:defRPr sz="2800"/>
            </a:lvl2pPr>
            <a:lvl3pPr marL="914396" indent="0">
              <a:buNone/>
              <a:defRPr sz="2401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6" indent="0">
              <a:buNone/>
              <a:defRPr sz="2000"/>
            </a:lvl6pPr>
            <a:lvl7pPr marL="2743186" indent="0">
              <a:buNone/>
              <a:defRPr sz="2000"/>
            </a:lvl7pPr>
            <a:lvl8pPr marL="3200382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83F0CEF2-4119-973E-8855-1C3F94AD9745}"/>
              </a:ext>
            </a:extLst>
          </p:cNvPr>
          <p:cNvSpPr txBox="1">
            <a:spLocks/>
          </p:cNvSpPr>
          <p:nvPr userDrawn="1"/>
        </p:nvSpPr>
        <p:spPr>
          <a:xfrm>
            <a:off x="10011637" y="138576"/>
            <a:ext cx="1912801" cy="290049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1200" kern="1200">
                <a:solidFill>
                  <a:schemeClr val="tx1"/>
                </a:solidFill>
                <a:latin typeface="Instrument Sans"/>
                <a:ea typeface="+mj-ea"/>
                <a:cs typeface="Instrument Sans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0" i="0" dirty="0" err="1">
                <a:solidFill>
                  <a:schemeClr val="bg1">
                    <a:lumMod val="95000"/>
                  </a:schemeClr>
                </a:solidFill>
                <a:latin typeface="Instrument Sans"/>
                <a:cs typeface="+mn-cs"/>
              </a:rPr>
              <a:t>Uso</a:t>
            </a:r>
            <a:r>
              <a:rPr lang="en-GB" sz="1000" b="0" i="0" dirty="0">
                <a:solidFill>
                  <a:schemeClr val="bg1">
                    <a:lumMod val="95000"/>
                  </a:schemeClr>
                </a:solidFill>
                <a:latin typeface="Instrument Sans"/>
                <a:cs typeface="+mn-cs"/>
              </a:rPr>
              <a:t> </a:t>
            </a:r>
            <a:r>
              <a:rPr lang="en-GB" sz="1000" b="0" i="0" dirty="0" err="1">
                <a:solidFill>
                  <a:schemeClr val="bg1">
                    <a:lumMod val="95000"/>
                  </a:schemeClr>
                </a:solidFill>
                <a:latin typeface="Instrument Sans"/>
                <a:cs typeface="+mn-cs"/>
              </a:rPr>
              <a:t>público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Instrument Sans"/>
              <a:ea typeface="+mj-ea"/>
              <a:cs typeface="+mn-cs"/>
            </a:endParaRPr>
          </a:p>
        </p:txBody>
      </p:sp>
      <p:sp>
        <p:nvSpPr>
          <p:cNvPr id="6" name="Título 2">
            <a:extLst>
              <a:ext uri="{FF2B5EF4-FFF2-40B4-BE49-F238E27FC236}">
                <a16:creationId xmlns:a16="http://schemas.microsoft.com/office/drawing/2014/main" id="{D639CC80-3EEF-C4B0-EDF1-C632E4D345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194" y="3429000"/>
            <a:ext cx="8420100" cy="61856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id="{6DDBEC27-3D92-171F-91F9-B616AFC52E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cxnSp>
        <p:nvCxnSpPr>
          <p:cNvPr id="7" name="Straight Connector 131">
            <a:extLst>
              <a:ext uri="{FF2B5EF4-FFF2-40B4-BE49-F238E27FC236}">
                <a16:creationId xmlns:a16="http://schemas.microsoft.com/office/drawing/2014/main" id="{0584B40E-1DB7-1058-0CF3-AAB7E62B8918}"/>
              </a:ext>
            </a:extLst>
          </p:cNvPr>
          <p:cNvCxnSpPr>
            <a:cxnSpLocks/>
          </p:cNvCxnSpPr>
          <p:nvPr userDrawn="1"/>
        </p:nvCxnSpPr>
        <p:spPr>
          <a:xfrm flipH="1">
            <a:off x="344194" y="4244259"/>
            <a:ext cx="1141441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15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estimoniales entre áreas o sect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25B62-8F4D-3AE2-4610-E67E5CA74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120" y="1884363"/>
            <a:ext cx="4734560" cy="2387600"/>
          </a:xfrm>
        </p:spPr>
        <p:txBody>
          <a:bodyPr anchor="t">
            <a:normAutofit/>
          </a:bodyPr>
          <a:lstStyle>
            <a:lvl1pPr algn="l">
              <a:defRPr sz="3500">
                <a:solidFill>
                  <a:srgbClr val="000000"/>
                </a:solidFill>
                <a:latin typeface="Cormorant" pitchFamily="2" charset="77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D53E47-E8BA-1F7F-87E6-2BBBA7DABB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120" y="4544187"/>
            <a:ext cx="2763520" cy="312293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Medio | Título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9124E4B-F42D-9799-D6DF-3C6817D071F9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69615"/>
            <a:ext cx="0" cy="311877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arcador de pie de página 4">
            <a:extLst>
              <a:ext uri="{FF2B5EF4-FFF2-40B4-BE49-F238E27FC236}">
                <a16:creationId xmlns:a16="http://schemas.microsoft.com/office/drawing/2014/main" id="{321BFB4B-787B-A8F9-048B-A8351C4B5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2417EA-93C7-FF28-E216-EDD079A72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304" y="5887465"/>
            <a:ext cx="251392" cy="35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estimoniales entre areas o sectores gris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25B62-8F4D-3AE2-4610-E67E5CA74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120" y="1884363"/>
            <a:ext cx="4734560" cy="2387600"/>
          </a:xfrm>
        </p:spPr>
        <p:txBody>
          <a:bodyPr anchor="t">
            <a:normAutofit/>
          </a:bodyPr>
          <a:lstStyle>
            <a:lvl1pPr algn="l">
              <a:defRPr sz="3500">
                <a:solidFill>
                  <a:srgbClr val="000000"/>
                </a:solidFill>
                <a:latin typeface="Cormorant" pitchFamily="2" charset="77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D53E47-E8BA-1F7F-87E6-2BBBA7DABB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120" y="4544187"/>
            <a:ext cx="2763520" cy="312293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Medio | Título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9124E4B-F42D-9799-D6DF-3C6817D071F9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69615"/>
            <a:ext cx="0" cy="311877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9FB36B75-6987-53CE-F152-12C58E5A6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595BE41-DAAE-FF02-2AA9-56FC83EC48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0304" y="5887465"/>
            <a:ext cx="251392" cy="35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3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área o sec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66804-D6CB-C094-670A-41CD041DD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080" y="1506854"/>
            <a:ext cx="3039508" cy="1325563"/>
          </a:xfrm>
        </p:spPr>
        <p:txBody>
          <a:bodyPr anchor="t"/>
          <a:lstStyle>
            <a:lvl1pPr>
              <a:defRPr>
                <a:solidFill>
                  <a:srgbClr val="E63E30"/>
                </a:solidFill>
              </a:defRPr>
            </a:lvl1pPr>
          </a:lstStyle>
          <a:p>
            <a:r>
              <a:rPr lang="es-ES" dirty="0"/>
              <a:t>Sección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510F80-0F57-E4BE-3FF4-71937DC57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5020" y="1484266"/>
            <a:ext cx="8048369" cy="2079306"/>
          </a:xfrm>
        </p:spPr>
        <p:txBody>
          <a:bodyPr numCol="2" spcCol="360000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lnSpc>
                <a:spcPct val="100000"/>
              </a:lnSpc>
              <a:buNone/>
              <a:defRPr sz="1200"/>
            </a:lvl2pPr>
            <a:lvl3pPr marL="914400" indent="0">
              <a:lnSpc>
                <a:spcPct val="100000"/>
              </a:lnSpc>
              <a:buNone/>
              <a:defRPr sz="1200"/>
            </a:lvl3pPr>
            <a:lvl4pPr marL="1371600" indent="0">
              <a:lnSpc>
                <a:spcPct val="100000"/>
              </a:lnSpc>
              <a:buNone/>
              <a:defRPr sz="1200"/>
            </a:lvl4pPr>
            <a:lvl5pPr marL="1828800" indent="0">
              <a:lnSpc>
                <a:spcPct val="100000"/>
              </a:lnSpc>
              <a:buNone/>
              <a:defRPr sz="12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AC147645-6DC2-7D71-B15B-A438932FB4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7ECEED-5A72-0E35-3D39-3EA66F5A8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6" name="Imagen 5" descr="Icono&#10;&#10;El contenido generado por IA puede ser incorrecto.">
            <a:extLst>
              <a:ext uri="{FF2B5EF4-FFF2-40B4-BE49-F238E27FC236}">
                <a16:creationId xmlns:a16="http://schemas.microsoft.com/office/drawing/2014/main" id="{8B7DA64C-A315-2B17-EE87-09C51FD423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161" y="0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77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con foto área o sec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41B8B4-54A9-1340-D55F-3DF27E358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610" y="562280"/>
            <a:ext cx="4763287" cy="60459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Font typeface="Arial" panose="020B0604020202020204" pitchFamily="34" charset="0"/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id="{99D0FA65-2A37-0146-AEEA-8821ED99D6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2" name="Marcador de pie de página 4">
            <a:extLst>
              <a:ext uri="{FF2B5EF4-FFF2-40B4-BE49-F238E27FC236}">
                <a16:creationId xmlns:a16="http://schemas.microsoft.com/office/drawing/2014/main" id="{1B94A76A-8473-9DF0-EAFF-061BDE3F1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91515F3C-8D8E-28BD-E615-93089D13C0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0161" y="0"/>
            <a:ext cx="821839" cy="97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46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área o sector si se necitara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gráfico 5"/>
          <p:cNvSpPr>
            <a:spLocks noGrp="1"/>
          </p:cNvSpPr>
          <p:nvPr>
            <p:ph type="chart" sz="quarter" idx="12"/>
          </p:nvPr>
        </p:nvSpPr>
        <p:spPr>
          <a:xfrm>
            <a:off x="609601" y="1636153"/>
            <a:ext cx="10972799" cy="45053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0" i="0">
                <a:latin typeface="Instrument Sans"/>
                <a:cs typeface="Instrument Sans"/>
              </a:defRPr>
            </a:lvl1pPr>
          </a:lstStyle>
          <a:p>
            <a:r>
              <a:rPr lang="es-ES"/>
              <a:t>Haga clic en el icono para agregar un gráfico</a:t>
            </a:r>
            <a:endParaRPr lang="es-ES" dirty="0"/>
          </a:p>
        </p:txBody>
      </p:sp>
      <p:sp>
        <p:nvSpPr>
          <p:cNvPr id="3" name="Marcador de texto 9">
            <a:extLst>
              <a:ext uri="{FF2B5EF4-FFF2-40B4-BE49-F238E27FC236}">
                <a16:creationId xmlns:a16="http://schemas.microsoft.com/office/drawing/2014/main" id="{F348E9F9-0EE8-D07C-2560-5B8037063D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F6EAA0EE-5A10-E858-C0CB-ED2C20C213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80363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bás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>
            <a:extLst>
              <a:ext uri="{FF2B5EF4-FFF2-40B4-BE49-F238E27FC236}">
                <a16:creationId xmlns:a16="http://schemas.microsoft.com/office/drawing/2014/main" id="{38EA3FB1-D848-C9CD-F3D0-E1FE1E8DD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190" y="90964"/>
            <a:ext cx="2743200" cy="365125"/>
          </a:xfrm>
        </p:spPr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fld id="{77D1C007-9DCA-CC45-A199-2BD95A57F6F1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texto 9">
            <a:extLst>
              <a:ext uri="{FF2B5EF4-FFF2-40B4-BE49-F238E27FC236}">
                <a16:creationId xmlns:a16="http://schemas.microsoft.com/office/drawing/2014/main" id="{BB82D5CF-FA5D-6E98-C5CD-960FF31CE6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10" y="90964"/>
            <a:ext cx="3641090" cy="925036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28D490E8-5082-3B41-2266-CB4347086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058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75610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F1C6C-51E9-3090-8FA3-F8D77DD9F8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E7FB68-7DC5-11F7-9DA6-24A2C90EFC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i="0"/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CE1755-835C-EE4C-D830-A530C512AF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67045" y="2874644"/>
            <a:ext cx="2581275" cy="13112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11C8754-9277-B2D2-8B50-70CAC8B2B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67363" y="2367280"/>
            <a:ext cx="2581275" cy="3146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FF6B7C"/>
                </a:solidFill>
                <a:latin typeface="Cormorant" pitchFamily="2" charset="77"/>
              </a:defRPr>
            </a:lvl1pPr>
            <a:lvl2pPr>
              <a:defRPr sz="2000">
                <a:solidFill>
                  <a:srgbClr val="E63E30"/>
                </a:solidFill>
                <a:latin typeface="Cormorant" pitchFamily="2" charset="77"/>
              </a:defRPr>
            </a:lvl2pPr>
            <a:lvl3pPr>
              <a:defRPr sz="2000">
                <a:solidFill>
                  <a:srgbClr val="E63E30"/>
                </a:solidFill>
                <a:latin typeface="Cormorant" pitchFamily="2" charset="77"/>
              </a:defRPr>
            </a:lvl3pPr>
            <a:lvl4pPr>
              <a:defRPr sz="2000">
                <a:solidFill>
                  <a:srgbClr val="E63E30"/>
                </a:solidFill>
                <a:latin typeface="Cormorant" pitchFamily="2" charset="77"/>
              </a:defRPr>
            </a:lvl4pPr>
            <a:lvl5pPr>
              <a:defRPr sz="2000">
                <a:solidFill>
                  <a:srgbClr val="E63E30"/>
                </a:solidFill>
                <a:latin typeface="Cormorant" pitchFamily="2" charset="77"/>
              </a:defRPr>
            </a:lvl5pPr>
          </a:lstStyle>
          <a:p>
            <a:pPr lvl="0"/>
            <a:r>
              <a:rPr lang="es-ES" dirty="0"/>
              <a:t>01. Sección</a:t>
            </a:r>
          </a:p>
        </p:txBody>
      </p:sp>
      <p:sp>
        <p:nvSpPr>
          <p:cNvPr id="8" name="Marcador de texto 4">
            <a:extLst>
              <a:ext uri="{FF2B5EF4-FFF2-40B4-BE49-F238E27FC236}">
                <a16:creationId xmlns:a16="http://schemas.microsoft.com/office/drawing/2014/main" id="{019DA923-082F-A34C-95CB-1F376B7599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9045" y="2874644"/>
            <a:ext cx="2581275" cy="131127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0F7CEE71-E5F0-40AE-72C9-40035E530E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9363" y="2367280"/>
            <a:ext cx="2581275" cy="3146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FF6B7C"/>
                </a:solidFill>
                <a:latin typeface="Cormorant" pitchFamily="2" charset="77"/>
              </a:defRPr>
            </a:lvl1pPr>
            <a:lvl2pPr>
              <a:defRPr sz="2000">
                <a:solidFill>
                  <a:srgbClr val="E63E30"/>
                </a:solidFill>
                <a:latin typeface="Cormorant" pitchFamily="2" charset="77"/>
              </a:defRPr>
            </a:lvl2pPr>
            <a:lvl3pPr>
              <a:defRPr sz="2000">
                <a:solidFill>
                  <a:srgbClr val="E63E30"/>
                </a:solidFill>
                <a:latin typeface="Cormorant" pitchFamily="2" charset="77"/>
              </a:defRPr>
            </a:lvl3pPr>
            <a:lvl4pPr>
              <a:defRPr sz="2000">
                <a:solidFill>
                  <a:srgbClr val="E63E30"/>
                </a:solidFill>
                <a:latin typeface="Cormorant" pitchFamily="2" charset="77"/>
              </a:defRPr>
            </a:lvl4pPr>
            <a:lvl5pPr>
              <a:defRPr sz="2000">
                <a:solidFill>
                  <a:srgbClr val="E63E30"/>
                </a:solidFill>
                <a:latin typeface="Cormorant" pitchFamily="2" charset="77"/>
              </a:defRPr>
            </a:lvl5pPr>
          </a:lstStyle>
          <a:p>
            <a:pPr lvl="0"/>
            <a:r>
              <a:rPr lang="es-ES" dirty="0"/>
              <a:t>03. Sección</a:t>
            </a:r>
          </a:p>
        </p:txBody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347FFD6B-EB64-373E-35F6-77B318E650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7045" y="5109844"/>
            <a:ext cx="2581275" cy="150431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F753271C-93C8-D7DE-92EC-27A0485D0A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7363" y="4602480"/>
            <a:ext cx="2581275" cy="3146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FF6B7C"/>
                </a:solidFill>
                <a:latin typeface="Cormorant" pitchFamily="2" charset="77"/>
              </a:defRPr>
            </a:lvl1pPr>
            <a:lvl2pPr>
              <a:defRPr sz="2000">
                <a:solidFill>
                  <a:srgbClr val="E63E30"/>
                </a:solidFill>
                <a:latin typeface="Cormorant" pitchFamily="2" charset="77"/>
              </a:defRPr>
            </a:lvl2pPr>
            <a:lvl3pPr>
              <a:defRPr sz="2000">
                <a:solidFill>
                  <a:srgbClr val="E63E30"/>
                </a:solidFill>
                <a:latin typeface="Cormorant" pitchFamily="2" charset="77"/>
              </a:defRPr>
            </a:lvl3pPr>
            <a:lvl4pPr>
              <a:defRPr sz="2000">
                <a:solidFill>
                  <a:srgbClr val="E63E30"/>
                </a:solidFill>
                <a:latin typeface="Cormorant" pitchFamily="2" charset="77"/>
              </a:defRPr>
            </a:lvl4pPr>
            <a:lvl5pPr>
              <a:defRPr sz="2000">
                <a:solidFill>
                  <a:srgbClr val="E63E30"/>
                </a:solidFill>
                <a:latin typeface="Cormorant" pitchFamily="2" charset="77"/>
              </a:defRPr>
            </a:lvl5pPr>
          </a:lstStyle>
          <a:p>
            <a:pPr lvl="0"/>
            <a:r>
              <a:rPr lang="es-ES" dirty="0"/>
              <a:t>02. Sección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E20D23CE-4204-A270-96F6-F28CEA0AD7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869045" y="5109844"/>
            <a:ext cx="2581275" cy="1504316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Instrument Sans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B0512ED9-36C4-718D-D8A9-DA79332C23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69363" y="4602480"/>
            <a:ext cx="2581275" cy="3146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FF6B7C"/>
                </a:solidFill>
                <a:latin typeface="Cormorant" pitchFamily="2" charset="77"/>
              </a:defRPr>
            </a:lvl1pPr>
            <a:lvl2pPr>
              <a:defRPr sz="2000">
                <a:solidFill>
                  <a:srgbClr val="E63E30"/>
                </a:solidFill>
                <a:latin typeface="Cormorant" pitchFamily="2" charset="77"/>
              </a:defRPr>
            </a:lvl2pPr>
            <a:lvl3pPr>
              <a:defRPr sz="2000">
                <a:solidFill>
                  <a:srgbClr val="E63E30"/>
                </a:solidFill>
                <a:latin typeface="Cormorant" pitchFamily="2" charset="77"/>
              </a:defRPr>
            </a:lvl3pPr>
            <a:lvl4pPr>
              <a:defRPr sz="2000">
                <a:solidFill>
                  <a:srgbClr val="E63E30"/>
                </a:solidFill>
                <a:latin typeface="Cormorant" pitchFamily="2" charset="77"/>
              </a:defRPr>
            </a:lvl4pPr>
            <a:lvl5pPr>
              <a:defRPr sz="2000">
                <a:solidFill>
                  <a:srgbClr val="E63E30"/>
                </a:solidFill>
                <a:latin typeface="Cormorant" pitchFamily="2" charset="77"/>
              </a:defRPr>
            </a:lvl5pPr>
          </a:lstStyle>
          <a:p>
            <a:pPr lvl="0"/>
            <a:r>
              <a:rPr lang="es-ES" dirty="0"/>
              <a:t>04. Sección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8BC43480-73A1-8ED5-1184-E9CA9A601BB9}"/>
              </a:ext>
            </a:extLst>
          </p:cNvPr>
          <p:cNvCxnSpPr>
            <a:cxnSpLocks/>
          </p:cNvCxnSpPr>
          <p:nvPr userDrawn="1"/>
        </p:nvCxnSpPr>
        <p:spPr>
          <a:xfrm>
            <a:off x="5539679" y="2800197"/>
            <a:ext cx="2605514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708AAD5-0CD8-D537-A823-EB5D242C2150}"/>
              </a:ext>
            </a:extLst>
          </p:cNvPr>
          <p:cNvCxnSpPr>
            <a:cxnSpLocks/>
          </p:cNvCxnSpPr>
          <p:nvPr userDrawn="1"/>
        </p:nvCxnSpPr>
        <p:spPr>
          <a:xfrm>
            <a:off x="5539679" y="5022892"/>
            <a:ext cx="2605514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FD726146-69D8-4E5C-1D19-31F2B79AB934}"/>
              </a:ext>
            </a:extLst>
          </p:cNvPr>
          <p:cNvCxnSpPr>
            <a:cxnSpLocks/>
          </p:cNvCxnSpPr>
          <p:nvPr userDrawn="1"/>
        </p:nvCxnSpPr>
        <p:spPr>
          <a:xfrm>
            <a:off x="8859655" y="2800197"/>
            <a:ext cx="2605514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055BF23-6826-65D7-7F27-4EB4C1A6DAAA}"/>
              </a:ext>
            </a:extLst>
          </p:cNvPr>
          <p:cNvCxnSpPr>
            <a:cxnSpLocks/>
          </p:cNvCxnSpPr>
          <p:nvPr userDrawn="1"/>
        </p:nvCxnSpPr>
        <p:spPr>
          <a:xfrm>
            <a:off x="8859655" y="5022892"/>
            <a:ext cx="2605514" cy="0"/>
          </a:xfrm>
          <a:prstGeom prst="line">
            <a:avLst/>
          </a:prstGeom>
          <a:ln w="127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714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1FFA4-5A0A-DE8B-42B6-F505A18A92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 dirty="0"/>
              <a:t>Portadillas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D59F04-1E32-AF9E-9812-FB7FE162DB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8610" y="47625"/>
            <a:ext cx="2910840" cy="365125"/>
          </a:xfrm>
          <a:prstGeom prst="rect">
            <a:avLst/>
          </a:prstGeom>
        </p:spPr>
        <p:txBody>
          <a:bodyPr/>
          <a:lstStyle>
            <a:lvl1pPr>
              <a:defRPr sz="1000" i="0"/>
            </a:lvl1pPr>
          </a:lstStyle>
          <a:p>
            <a:r>
              <a:rPr lang="en-GB">
                <a:solidFill>
                  <a:srgbClr val="000000">
                    <a:alpha val="50000"/>
                  </a:srgbClr>
                </a:solidFill>
              </a:rPr>
              <a:t>Uso 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D1B8510-3283-A4A2-5FC9-710553317C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960" y="1"/>
            <a:ext cx="701040" cy="6807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69402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gris oscu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1FFA4-5A0A-DE8B-42B6-F505A18A92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s-ES" dirty="0"/>
              <a:t>Portadillas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D59F04-1E32-AF9E-9812-FB7FE162DB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8610" y="47625"/>
            <a:ext cx="2910840" cy="365125"/>
          </a:xfrm>
          <a:prstGeom prst="rect">
            <a:avLst/>
          </a:prstGeom>
        </p:spPr>
        <p:txBody>
          <a:bodyPr/>
          <a:lstStyle>
            <a:lvl1pPr>
              <a:defRPr sz="1000" i="0"/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D1B8510-3283-A4A2-5FC9-710553317C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960" y="1"/>
            <a:ext cx="701040" cy="6807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s-E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35466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ro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C1FFA4-5A0A-DE8B-42B6-F505A18A92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6B7C"/>
                </a:solidFill>
              </a:defRPr>
            </a:lvl1pPr>
          </a:lstStyle>
          <a:p>
            <a:r>
              <a:rPr lang="es-ES" dirty="0"/>
              <a:t>Portadillas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D59F04-1E32-AF9E-9812-FB7FE162DB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8610" y="47625"/>
            <a:ext cx="2910840" cy="365125"/>
          </a:xfrm>
          <a:prstGeom prst="rect">
            <a:avLst/>
          </a:prstGeom>
        </p:spPr>
        <p:txBody>
          <a:bodyPr/>
          <a:lstStyle>
            <a:lvl1pPr>
              <a:defRPr i="0"/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sp>
        <p:nvSpPr>
          <p:cNvPr id="5" name="Marcador de texto 5">
            <a:extLst>
              <a:ext uri="{FF2B5EF4-FFF2-40B4-BE49-F238E27FC236}">
                <a16:creationId xmlns:a16="http://schemas.microsoft.com/office/drawing/2014/main" id="{3A7122A4-B4BE-B1A1-C467-2A7B8BD49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90960" y="1"/>
            <a:ext cx="701040" cy="6807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6B7C"/>
                </a:solidFill>
              </a:defRPr>
            </a:lvl1pPr>
          </a:lstStyle>
          <a:p>
            <a:pPr lvl="0"/>
            <a:r>
              <a:rPr lang="es-E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36562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22BE8038-AAC1-A6AE-F875-8AA11D2870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4" name="Marcador de título 2">
            <a:extLst>
              <a:ext uri="{FF2B5EF4-FFF2-40B4-BE49-F238E27FC236}">
                <a16:creationId xmlns:a16="http://schemas.microsoft.com/office/drawing/2014/main" id="{90A08E08-F163-4E7D-9D8C-08E02F5FE9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975" y="1440105"/>
            <a:ext cx="7815482" cy="13734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Título, aquí ponemos el título de la presentación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6DC3B487-36FB-596F-69FD-AFBE021874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7975" y="3189288"/>
            <a:ext cx="2670175" cy="444500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solidFill>
                  <a:schemeClr val="bg1"/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chemeClr val="bg1"/>
                </a:solidFill>
              </a:rPr>
              <a:t>Nombre</a:t>
            </a:r>
            <a:r>
              <a:rPr lang="en-GB" dirty="0">
                <a:solidFill>
                  <a:schemeClr val="bg1"/>
                </a:solidFill>
              </a:rPr>
              <a:t> del </a:t>
            </a:r>
            <a:r>
              <a:rPr lang="en-GB" dirty="0" err="1">
                <a:solidFill>
                  <a:schemeClr val="bg1"/>
                </a:solidFill>
              </a:rPr>
              <a:t>cliente</a:t>
            </a:r>
            <a:endParaRPr lang="en-GB" dirty="0">
              <a:solidFill>
                <a:schemeClr val="bg1"/>
              </a:solidFill>
              <a:ea typeface="+mj-ea"/>
            </a:endParaRP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A68810A6-7473-EF34-D665-14D781C914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7975" y="6330950"/>
            <a:ext cx="1919288" cy="280988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solidFill>
                  <a:schemeClr val="bg1"/>
                </a:solidFill>
                <a:latin typeface="Instrument Sans"/>
              </a:defRPr>
            </a:lvl1pPr>
          </a:lstStyle>
          <a:p>
            <a:pPr lvl="0"/>
            <a:r>
              <a:rPr lang="es-ES" dirty="0"/>
              <a:t>Fecha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EE76A3E7-B1F7-6CFD-0820-C8A6A0F318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7975" y="1031875"/>
            <a:ext cx="2670175" cy="304800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solidFill>
                  <a:schemeClr val="bg1"/>
                </a:solidFill>
                <a:latin typeface="Instrument Sans"/>
              </a:defRPr>
            </a:lvl1pPr>
            <a:lvl2pPr algn="l">
              <a:defRPr sz="1200" b="0" i="0">
                <a:latin typeface="Instrument Sans"/>
              </a:defRPr>
            </a:lvl2pPr>
            <a:lvl3pPr algn="l">
              <a:defRPr sz="1200" b="0" i="0">
                <a:latin typeface="Instrument Sans"/>
              </a:defRPr>
            </a:lvl3pPr>
            <a:lvl4pPr algn="l">
              <a:defRPr sz="1200" b="0" i="0">
                <a:latin typeface="Instrument Sans"/>
              </a:defRPr>
            </a:lvl4pPr>
            <a:lvl5pPr algn="l">
              <a:defRPr sz="1200" b="0" i="0">
                <a:latin typeface="Instrument Sans"/>
              </a:defRPr>
            </a:lvl5pPr>
          </a:lstStyle>
          <a:p>
            <a:pPr lvl="0"/>
            <a:r>
              <a:rPr lang="es-ES" dirty="0"/>
              <a:t>ANTETÍTULO</a:t>
            </a:r>
          </a:p>
        </p:txBody>
      </p:sp>
    </p:spTree>
    <p:extLst>
      <p:ext uri="{BB962C8B-B14F-4D97-AF65-F5344CB8AC3E}">
        <p14:creationId xmlns:p14="http://schemas.microsoft.com/office/powerpoint/2010/main" val="70463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575C6C3-38F5-6A63-9F3B-93A4A4DD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1119504"/>
            <a:ext cx="4724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B8F0BC-D861-1230-4AF5-A286CBB24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080" y="3992879"/>
            <a:ext cx="11497310" cy="2499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DE2234-53BD-F97F-C9B3-58E7A5500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0190" y="909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7D1C007-9DCA-CC45-A199-2BD95A57F6F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781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0" r:id="rId3"/>
    <p:sldLayoutId id="214748365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7" r:id="rId10"/>
    <p:sldLayoutId id="2147483676" r:id="rId11"/>
    <p:sldLayoutId id="2147483656" r:id="rId12"/>
    <p:sldLayoutId id="2147483661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80A1E7D6-0BE7-1C3A-2B5B-A50680F4A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610" y="47625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  <p:sp>
        <p:nvSpPr>
          <p:cNvPr id="27" name="Marcador de título 2">
            <a:extLst>
              <a:ext uri="{FF2B5EF4-FFF2-40B4-BE49-F238E27FC236}">
                <a16:creationId xmlns:a16="http://schemas.microsoft.com/office/drawing/2014/main" id="{4F7F0768-37EF-CC34-DAAE-A794BA53A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5292725"/>
            <a:ext cx="475107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dirty="0"/>
              <a:t>Índice</a:t>
            </a:r>
          </a:p>
        </p:txBody>
      </p:sp>
      <p:sp>
        <p:nvSpPr>
          <p:cNvPr id="5050" name="Google Shape;1151;p56"/>
          <p:cNvSpPr/>
          <p:nvPr/>
        </p:nvSpPr>
        <p:spPr>
          <a:xfrm>
            <a:off x="11323320" y="457200"/>
            <a:ext cx="411480" cy="411462"/>
          </a:xfrm>
          <a:custGeom>
            <a:rect b="b" l="l" r="r" t="t"/>
            <a:pathLst>
              <a:path extrusionOk="0" h="25131" w="25126">
                <a:moveTo>
                  <a:pt x="12563" y="3935"/>
                </a:moveTo>
                <a:cubicBezTo>
                  <a:pt x="13108" y="3935"/>
                  <a:pt x="13640" y="4094"/>
                  <a:pt x="14092" y="4400"/>
                </a:cubicBezTo>
                <a:cubicBezTo>
                  <a:pt x="14544" y="4693"/>
                  <a:pt x="14889" y="5131"/>
                  <a:pt x="15102" y="5623"/>
                </a:cubicBezTo>
                <a:cubicBezTo>
                  <a:pt x="15315" y="6128"/>
                  <a:pt x="15368" y="6687"/>
                  <a:pt x="15262" y="7218"/>
                </a:cubicBezTo>
                <a:cubicBezTo>
                  <a:pt x="15155" y="7750"/>
                  <a:pt x="14889" y="8242"/>
                  <a:pt x="14504" y="8627"/>
                </a:cubicBezTo>
                <a:cubicBezTo>
                  <a:pt x="14118" y="9013"/>
                  <a:pt x="13627" y="9265"/>
                  <a:pt x="13095" y="9372"/>
                </a:cubicBezTo>
                <a:cubicBezTo>
                  <a:pt x="12915" y="9408"/>
                  <a:pt x="12732" y="9425"/>
                  <a:pt x="12550" y="9425"/>
                </a:cubicBezTo>
                <a:cubicBezTo>
                  <a:pt x="12193" y="9425"/>
                  <a:pt x="11838" y="9358"/>
                  <a:pt x="11513" y="9226"/>
                </a:cubicBezTo>
                <a:cubicBezTo>
                  <a:pt x="11008" y="9013"/>
                  <a:pt x="10582" y="8654"/>
                  <a:pt x="10277" y="8202"/>
                </a:cubicBezTo>
                <a:cubicBezTo>
                  <a:pt x="9971" y="7750"/>
                  <a:pt x="9811" y="7218"/>
                  <a:pt x="9811" y="6687"/>
                </a:cubicBezTo>
                <a:cubicBezTo>
                  <a:pt x="9811" y="5955"/>
                  <a:pt x="10104" y="5251"/>
                  <a:pt x="10622" y="4732"/>
                </a:cubicBezTo>
                <a:cubicBezTo>
                  <a:pt x="11127" y="4227"/>
                  <a:pt x="11832" y="3935"/>
                  <a:pt x="12563" y="3935"/>
                </a:cubicBezTo>
                <a:close/>
                <a:moveTo>
                  <a:pt x="5106" y="10209"/>
                </a:moveTo>
                <a:cubicBezTo>
                  <a:pt x="6674" y="10209"/>
                  <a:pt x="8203" y="10661"/>
                  <a:pt x="9519" y="11499"/>
                </a:cubicBezTo>
                <a:cubicBezTo>
                  <a:pt x="10848" y="12336"/>
                  <a:pt x="11898" y="13533"/>
                  <a:pt x="12563" y="14942"/>
                </a:cubicBezTo>
                <a:cubicBezTo>
                  <a:pt x="13228" y="13533"/>
                  <a:pt x="14291" y="12336"/>
                  <a:pt x="15607" y="11499"/>
                </a:cubicBezTo>
                <a:cubicBezTo>
                  <a:pt x="16937" y="10661"/>
                  <a:pt x="18465" y="10223"/>
                  <a:pt x="20021" y="10223"/>
                </a:cubicBezTo>
                <a:cubicBezTo>
                  <a:pt x="20313" y="10223"/>
                  <a:pt x="20605" y="10236"/>
                  <a:pt x="20885" y="10262"/>
                </a:cubicBezTo>
                <a:cubicBezTo>
                  <a:pt x="21243" y="11539"/>
                  <a:pt x="21297" y="12894"/>
                  <a:pt x="21044" y="14197"/>
                </a:cubicBezTo>
                <a:cubicBezTo>
                  <a:pt x="20792" y="15513"/>
                  <a:pt x="20247" y="16736"/>
                  <a:pt x="19436" y="17800"/>
                </a:cubicBezTo>
                <a:cubicBezTo>
                  <a:pt x="18638" y="18863"/>
                  <a:pt x="17601" y="19714"/>
                  <a:pt x="16405" y="20312"/>
                </a:cubicBezTo>
                <a:cubicBezTo>
                  <a:pt x="15208" y="20897"/>
                  <a:pt x="13892" y="21216"/>
                  <a:pt x="12563" y="21216"/>
                </a:cubicBezTo>
                <a:lnTo>
                  <a:pt x="12563" y="21203"/>
                </a:lnTo>
                <a:cubicBezTo>
                  <a:pt x="11234" y="21203"/>
                  <a:pt x="9918" y="20897"/>
                  <a:pt x="8721" y="20299"/>
                </a:cubicBezTo>
                <a:cubicBezTo>
                  <a:pt x="7538" y="19714"/>
                  <a:pt x="6488" y="18850"/>
                  <a:pt x="5690" y="17786"/>
                </a:cubicBezTo>
                <a:cubicBezTo>
                  <a:pt x="4880" y="16736"/>
                  <a:pt x="4335" y="15500"/>
                  <a:pt x="4082" y="14197"/>
                </a:cubicBezTo>
                <a:cubicBezTo>
                  <a:pt x="3829" y="12881"/>
                  <a:pt x="3883" y="11539"/>
                  <a:pt x="4242" y="10249"/>
                </a:cubicBezTo>
                <a:cubicBezTo>
                  <a:pt x="4534" y="10223"/>
                  <a:pt x="4813" y="10209"/>
                  <a:pt x="5106" y="10209"/>
                </a:cubicBezTo>
                <a:close/>
                <a:moveTo>
                  <a:pt x="12563" y="0"/>
                </a:moveTo>
                <a:cubicBezTo>
                  <a:pt x="10077" y="0"/>
                  <a:pt x="7645" y="745"/>
                  <a:pt x="5584" y="2127"/>
                </a:cubicBezTo>
                <a:cubicBezTo>
                  <a:pt x="3524" y="3509"/>
                  <a:pt x="1902" y="5464"/>
                  <a:pt x="958" y="7763"/>
                </a:cubicBezTo>
                <a:cubicBezTo>
                  <a:pt x="1" y="10050"/>
                  <a:pt x="-238" y="12575"/>
                  <a:pt x="240" y="15021"/>
                </a:cubicBezTo>
                <a:cubicBezTo>
                  <a:pt x="732" y="17454"/>
                  <a:pt x="1929" y="19701"/>
                  <a:pt x="3683" y="21455"/>
                </a:cubicBezTo>
                <a:cubicBezTo>
                  <a:pt x="5438" y="23210"/>
                  <a:pt x="7671" y="24406"/>
                  <a:pt x="10117" y="24885"/>
                </a:cubicBezTo>
                <a:cubicBezTo>
                  <a:pt x="10930" y="25049"/>
                  <a:pt x="11754" y="25131"/>
                  <a:pt x="12576" y="25131"/>
                </a:cubicBezTo>
                <a:cubicBezTo>
                  <a:pt x="14213" y="25131"/>
                  <a:pt x="15844" y="24809"/>
                  <a:pt x="17375" y="24180"/>
                </a:cubicBezTo>
                <a:cubicBezTo>
                  <a:pt x="19662" y="23223"/>
                  <a:pt x="21629" y="21615"/>
                  <a:pt x="23011" y="19554"/>
                </a:cubicBezTo>
                <a:cubicBezTo>
                  <a:pt x="24394" y="17481"/>
                  <a:pt x="25125" y="15048"/>
                  <a:pt x="25125" y="12575"/>
                </a:cubicBezTo>
                <a:cubicBezTo>
                  <a:pt x="25125" y="10914"/>
                  <a:pt x="24806" y="9292"/>
                  <a:pt x="24168" y="7763"/>
                </a:cubicBezTo>
                <a:cubicBezTo>
                  <a:pt x="23543" y="6235"/>
                  <a:pt x="22613" y="4852"/>
                  <a:pt x="21443" y="3682"/>
                </a:cubicBezTo>
                <a:cubicBezTo>
                  <a:pt x="20286" y="2526"/>
                  <a:pt x="18904" y="1595"/>
                  <a:pt x="17375" y="957"/>
                </a:cubicBezTo>
                <a:cubicBezTo>
                  <a:pt x="15846" y="332"/>
                  <a:pt x="14211" y="13"/>
                  <a:pt x="12563" y="13"/>
                </a:cubicBezTo>
                <a:lnTo>
                  <a:pt x="12563" y="0"/>
                </a:lnTo>
                <a:close/>
              </a:path>
            </a:pathLst>
          </a:custGeom>
          <a:solidFill>
            <a:srgbClr val="FF6B7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6731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0" b="0" i="0" kern="1200">
          <a:solidFill>
            <a:srgbClr val="000000"/>
          </a:solidFill>
          <a:latin typeface="Instrument Sans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ítulo 2">
            <a:extLst>
              <a:ext uri="{FF2B5EF4-FFF2-40B4-BE49-F238E27FC236}">
                <a16:creationId xmlns:a16="http://schemas.microsoft.com/office/drawing/2014/main" id="{ACDF3E60-98F6-16ED-A0FD-1C08F1D04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52927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dirty="0"/>
              <a:t>Portadillas</a:t>
            </a:r>
          </a:p>
        </p:txBody>
      </p:sp>
      <p:sp>
        <p:nvSpPr>
          <p:cNvPr id="6" name="Marcador de pie de página 2">
            <a:extLst>
              <a:ext uri="{FF2B5EF4-FFF2-40B4-BE49-F238E27FC236}">
                <a16:creationId xmlns:a16="http://schemas.microsoft.com/office/drawing/2014/main" id="{71A74181-6E17-81CB-CD2A-401793704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610" y="47625"/>
            <a:ext cx="291084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Instrument Sans"/>
              </a:defRPr>
            </a:lvl1pPr>
          </a:lstStyle>
          <a:p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Uso</a:t>
            </a:r>
            <a:r>
              <a:rPr lang="en-GB" dirty="0">
                <a:solidFill>
                  <a:srgbClr val="000000">
                    <a:alpha val="50000"/>
                  </a:srgbClr>
                </a:solidFill>
              </a:rPr>
              <a:t> </a:t>
            </a:r>
            <a:r>
              <a:rPr lang="en-GB" dirty="0" err="1">
                <a:solidFill>
                  <a:srgbClr val="000000">
                    <a:alpha val="50000"/>
                  </a:srgbClr>
                </a:solidFill>
              </a:rPr>
              <a:t>público</a:t>
            </a:r>
            <a:endParaRPr lang="en-GB" dirty="0">
              <a:solidFill>
                <a:srgbClr val="000000">
                  <a:alpha val="50000"/>
                </a:srgbClr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6212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8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kern="1200">
          <a:solidFill>
            <a:schemeClr val="tx1">
              <a:lumMod val="50000"/>
              <a:lumOff val="50000"/>
            </a:schemeClr>
          </a:solidFill>
          <a:latin typeface="Cormoran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0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i="0" kern="1200">
          <a:solidFill>
            <a:schemeClr val="tx1">
              <a:lumMod val="50000"/>
              <a:lumOff val="50000"/>
            </a:schemeClr>
          </a:solidFill>
          <a:latin typeface="Instrument Sans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kern="1200">
          <a:solidFill>
            <a:schemeClr val="tx1">
              <a:lumMod val="50000"/>
              <a:lumOff val="50000"/>
            </a:schemeClr>
          </a:solidFill>
          <a:latin typeface="Cormoran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Relationship Id="rIdSym" Type="http://schemas.openxmlformats.org/officeDocument/2006/relationships/image" Target="../media/st_symbol_white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Relationship Id="rIdSym" Type="http://schemas.openxmlformats.org/officeDocument/2006/relationships/image" Target="../media/st_symbol_coral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B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" name="Seedtag symbol" descr=""/>
          <p:cNvPicPr>
            <a:picLocks noChangeAspect="1"/>
          </p:cNvPicPr>
          <p:nvPr/>
        </p:nvPicPr>
        <p:blipFill>
          <a:blip r:embed="rIdSym"/>
          <a:stretch>
            <a:fillRect/>
          </a:stretch>
        </p:blipFill>
        <p:spPr>
          <a:xfrm>
            <a:off x="5008786" y="-315000"/>
            <a:ext cx="7488000" cy="7488000"/>
          </a:xfrm>
          <a:prstGeom prst="rect">
            <a:avLst/>
          </a:prstGeom>
        </p:spPr>
      </p:pic>
      <p:sp>
        <p:nvSpPr>
          <p:cNvPr id="5002" name="Eyebrow"/>
          <p:cNvSpPr txBox="1"/>
          <p:nvPr/>
        </p:nvSpPr>
        <p:spPr>
          <a:xfrm>
            <a:off x="316800" y="295200"/>
            <a:ext cx="5000000" cy="1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0" spc="300" dirty="0">
                <a:solidFill>
                  <a:srgbClr val="FFFFFF"/>
                </a:solidFill>
                <a:latin typeface="Instrument Sans SemiBold"/>
                <a:cs typeface="Instrument Sans SemiBold"/>
              </a:rPr>
              <a:t>INTERNAL USE · SEEDTAG</a:t>
            </a:r>
          </a:p>
        </p:txBody>
      </p:sp>
      <p:sp>
        <p:nvSpPr>
          <p:cNvPr id="5003" name="Title"/>
          <p:cNvSpPr>
            <a:spLocks noGrp="1"/>
          </p:cNvSpPr>
          <p:nvPr>
            <p:ph type="title"/>
          </p:nvPr>
        </p:nvSpPr>
        <p:spPr>
          <a:xfrm>
            <a:off x="316800" y="1250000"/>
            <a:ext cx="6300000" cy="29000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Data Protection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Awareness Training</a:t>
            </a:r>
          </a:p>
        </p:txBody>
      </p:sp>
      <p:sp>
        <p:nvSpPr>
          <p:cNvPr id="5004" name="Subtitle"/>
          <p:cNvSpPr txBox="1"/>
          <p:nvPr/>
        </p:nvSpPr>
        <p:spPr>
          <a:xfrm>
            <a:off x="316800" y="4420000"/>
            <a:ext cx="6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dirty="0">
                <a:solidFill>
                  <a:srgbClr val="FFFFFF"/>
                </a:solidFill>
                <a:latin typeface="Instrument Sans"/>
                <a:cs typeface="Instrument Sans"/>
              </a:rPr>
              <a:t>Seedtag Advertising · Employee training programme</a:t>
            </a:r>
          </a:p>
        </p:txBody>
      </p:sp>
      <p:sp>
        <p:nvSpPr>
          <p:cNvPr id="5005" name="Date"/>
          <p:cNvSpPr txBox="1"/>
          <p:nvPr/>
        </p:nvSpPr>
        <p:spPr>
          <a:xfrm>
            <a:off x="316800" y="4900000"/>
            <a:ext cx="6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0" dirty="0">
                <a:solidFill>
                  <a:srgbClr val="FFFFFF"/>
                </a:solidFill>
                <a:latin typeface="Instrument Sans"/>
                <a:cs typeface="Instrument Sans"/>
              </a:rPr>
              <a:t>October 2026</a:t>
            </a:r>
          </a:p>
        </p:txBody>
      </p:sp>
      <p:grpSp>
        <p:nvGrpSpPr>
          <p:cNvPr id="5006" name="Google Shape;785;p27"/>
          <p:cNvGrpSpPr/>
          <p:nvPr/>
        </p:nvGrpSpPr>
        <p:grpSpPr>
          <a:xfrm>
            <a:off x="316800" y="6373188"/>
            <a:ext cx="1428036" cy="168012"/>
            <a:chOff x="1512600" y="2024500"/>
            <a:chExt cx="2534375" cy="299450"/>
          </a:xfrm>
        </p:grpSpPr>
        <p:sp>
          <p:nvSpPr>
            <p:cNvPr id="5007" name="Google Shape;786;p27"/>
            <p:cNvSpPr/>
            <p:nvPr/>
          </p:nvSpPr>
          <p:spPr>
            <a:xfrm>
              <a:off x="3743850" y="2024500"/>
              <a:ext cx="303125" cy="299125"/>
            </a:xfrm>
            <a:custGeom>
              <a:rect b="b" l="l" r="r" t="t"/>
              <a:pathLst>
                <a:path extrusionOk="0" h="11965" w="12125">
                  <a:moveTo>
                    <a:pt x="6514" y="0"/>
                  </a:moveTo>
                  <a:cubicBezTo>
                    <a:pt x="2726" y="0"/>
                    <a:pt x="1" y="2353"/>
                    <a:pt x="1" y="6155"/>
                  </a:cubicBezTo>
                  <a:cubicBezTo>
                    <a:pt x="1" y="9970"/>
                    <a:pt x="2447" y="11964"/>
                    <a:pt x="6182" y="11964"/>
                  </a:cubicBezTo>
                  <a:cubicBezTo>
                    <a:pt x="10143" y="11964"/>
                    <a:pt x="12124" y="9545"/>
                    <a:pt x="12124" y="6607"/>
                  </a:cubicBezTo>
                  <a:lnTo>
                    <a:pt x="12124" y="5464"/>
                  </a:lnTo>
                  <a:lnTo>
                    <a:pt x="6062" y="5464"/>
                  </a:lnTo>
                  <a:lnTo>
                    <a:pt x="6062" y="7179"/>
                  </a:lnTo>
                  <a:lnTo>
                    <a:pt x="10077" y="7179"/>
                  </a:lnTo>
                  <a:cubicBezTo>
                    <a:pt x="9971" y="8774"/>
                    <a:pt x="8335" y="10090"/>
                    <a:pt x="6302" y="10090"/>
                  </a:cubicBezTo>
                  <a:cubicBezTo>
                    <a:pt x="3696" y="10090"/>
                    <a:pt x="2114" y="8694"/>
                    <a:pt x="2114" y="6168"/>
                  </a:cubicBezTo>
                  <a:cubicBezTo>
                    <a:pt x="2114" y="3496"/>
                    <a:pt x="3856" y="1954"/>
                    <a:pt x="6514" y="1954"/>
                  </a:cubicBezTo>
                  <a:cubicBezTo>
                    <a:pt x="8189" y="1954"/>
                    <a:pt x="9226" y="2380"/>
                    <a:pt x="9811" y="3643"/>
                  </a:cubicBezTo>
                  <a:lnTo>
                    <a:pt x="12031" y="3643"/>
                  </a:lnTo>
                  <a:cubicBezTo>
                    <a:pt x="11433" y="1316"/>
                    <a:pt x="9399" y="0"/>
                    <a:pt x="6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8" name="Google Shape;787;p27"/>
            <p:cNvSpPr/>
            <p:nvPr/>
          </p:nvSpPr>
          <p:spPr>
            <a:xfrm>
              <a:off x="3343725" y="2028475"/>
              <a:ext cx="310100" cy="291475"/>
            </a:xfrm>
            <a:custGeom>
              <a:rect b="b" l="l" r="r" t="t"/>
              <a:pathLst>
                <a:path extrusionOk="0" h="11659" w="12404">
                  <a:moveTo>
                    <a:pt x="7392" y="1"/>
                  </a:moveTo>
                  <a:lnTo>
                    <a:pt x="5026" y="1"/>
                  </a:lnTo>
                  <a:lnTo>
                    <a:pt x="1" y="11659"/>
                  </a:lnTo>
                  <a:lnTo>
                    <a:pt x="2261" y="11659"/>
                  </a:lnTo>
                  <a:lnTo>
                    <a:pt x="3497" y="8708"/>
                  </a:lnTo>
                  <a:lnTo>
                    <a:pt x="8907" y="8708"/>
                  </a:lnTo>
                  <a:lnTo>
                    <a:pt x="10170" y="11659"/>
                  </a:lnTo>
                  <a:lnTo>
                    <a:pt x="12403" y="11659"/>
                  </a:lnTo>
                  <a:lnTo>
                    <a:pt x="7392" y="1"/>
                  </a:lnTo>
                  <a:close/>
                  <a:moveTo>
                    <a:pt x="6155" y="2473"/>
                  </a:moveTo>
                  <a:lnTo>
                    <a:pt x="4255" y="6926"/>
                  </a:lnTo>
                  <a:lnTo>
                    <a:pt x="8163" y="6926"/>
                  </a:lnTo>
                  <a:lnTo>
                    <a:pt x="6262" y="2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9" name="Google Shape;788;p27"/>
            <p:cNvSpPr/>
            <p:nvPr/>
          </p:nvSpPr>
          <p:spPr>
            <a:xfrm>
              <a:off x="3012400" y="2028475"/>
              <a:ext cx="274850" cy="291475"/>
            </a:xfrm>
            <a:custGeom>
              <a:rect b="b" l="l" r="r" t="t"/>
              <a:pathLst>
                <a:path extrusionOk="0" h="11659" w="10994">
                  <a:moveTo>
                    <a:pt x="0" y="1"/>
                  </a:moveTo>
                  <a:lnTo>
                    <a:pt x="0" y="1928"/>
                  </a:lnTo>
                  <a:lnTo>
                    <a:pt x="4454" y="1928"/>
                  </a:lnTo>
                  <a:lnTo>
                    <a:pt x="4454" y="11659"/>
                  </a:lnTo>
                  <a:lnTo>
                    <a:pt x="6541" y="11659"/>
                  </a:lnTo>
                  <a:lnTo>
                    <a:pt x="6541" y="1928"/>
                  </a:lnTo>
                  <a:lnTo>
                    <a:pt x="10994" y="1928"/>
                  </a:lnTo>
                  <a:lnTo>
                    <a:pt x="1099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0" name="Google Shape;789;p27"/>
            <p:cNvSpPr/>
            <p:nvPr/>
          </p:nvSpPr>
          <p:spPr>
            <a:xfrm>
              <a:off x="2650825" y="2028475"/>
              <a:ext cx="277175" cy="291475"/>
            </a:xfrm>
            <a:custGeom>
              <a:rect b="b" l="l" r="r" t="t"/>
              <a:pathLst>
                <a:path extrusionOk="0" h="11659" w="11087">
                  <a:moveTo>
                    <a:pt x="5358" y="1"/>
                  </a:moveTo>
                  <a:lnTo>
                    <a:pt x="0" y="1"/>
                  </a:lnTo>
                  <a:lnTo>
                    <a:pt x="0" y="11659"/>
                  </a:lnTo>
                  <a:lnTo>
                    <a:pt x="5358" y="11659"/>
                  </a:lnTo>
                  <a:cubicBezTo>
                    <a:pt x="8933" y="11659"/>
                    <a:pt x="11087" y="9346"/>
                    <a:pt x="11087" y="5810"/>
                  </a:cubicBezTo>
                  <a:cubicBezTo>
                    <a:pt x="11087" y="2274"/>
                    <a:pt x="8920" y="1"/>
                    <a:pt x="5358" y="1"/>
                  </a:cubicBezTo>
                  <a:close/>
                  <a:moveTo>
                    <a:pt x="5278" y="9731"/>
                  </a:moveTo>
                  <a:cubicBezTo>
                    <a:pt x="7724" y="9731"/>
                    <a:pt x="8960" y="8176"/>
                    <a:pt x="8960" y="5783"/>
                  </a:cubicBezTo>
                  <a:cubicBezTo>
                    <a:pt x="8960" y="3377"/>
                    <a:pt x="7684" y="1928"/>
                    <a:pt x="5278" y="1928"/>
                  </a:cubicBezTo>
                  <a:lnTo>
                    <a:pt x="2087" y="1928"/>
                  </a:lnTo>
                  <a:lnTo>
                    <a:pt x="2087" y="97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1" name="Google Shape;790;p27"/>
            <p:cNvSpPr/>
            <p:nvPr/>
          </p:nvSpPr>
          <p:spPr>
            <a:xfrm>
              <a:off x="2287250" y="2028475"/>
              <a:ext cx="235975" cy="291475"/>
            </a:xfrm>
            <a:custGeom>
              <a:rect b="b" l="l" r="r" t="t"/>
              <a:pathLst>
                <a:path extrusionOk="0" h="11659" w="9439">
                  <a:moveTo>
                    <a:pt x="1" y="1"/>
                  </a:moveTo>
                  <a:lnTo>
                    <a:pt x="1" y="11659"/>
                  </a:lnTo>
                  <a:lnTo>
                    <a:pt x="9439" y="11659"/>
                  </a:lnTo>
                  <a:lnTo>
                    <a:pt x="9439" y="9784"/>
                  </a:lnTo>
                  <a:lnTo>
                    <a:pt x="2035" y="9784"/>
                  </a:lnTo>
                  <a:lnTo>
                    <a:pt x="2035" y="6674"/>
                  </a:lnTo>
                  <a:lnTo>
                    <a:pt x="8389" y="6674"/>
                  </a:lnTo>
                  <a:lnTo>
                    <a:pt x="8389" y="4826"/>
                  </a:lnTo>
                  <a:lnTo>
                    <a:pt x="2035" y="4826"/>
                  </a:lnTo>
                  <a:lnTo>
                    <a:pt x="2035" y="1875"/>
                  </a:lnTo>
                  <a:lnTo>
                    <a:pt x="9279" y="1875"/>
                  </a:lnTo>
                  <a:lnTo>
                    <a:pt x="9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2" name="Google Shape;791;p27"/>
            <p:cNvSpPr/>
            <p:nvPr/>
          </p:nvSpPr>
          <p:spPr>
            <a:xfrm>
              <a:off x="1914725" y="2028475"/>
              <a:ext cx="235975" cy="291475"/>
            </a:xfrm>
            <a:custGeom>
              <a:rect b="b" l="l" r="r" t="t"/>
              <a:pathLst>
                <a:path extrusionOk="0" h="11659" w="9439">
                  <a:moveTo>
                    <a:pt x="0" y="1"/>
                  </a:moveTo>
                  <a:lnTo>
                    <a:pt x="0" y="11659"/>
                  </a:lnTo>
                  <a:lnTo>
                    <a:pt x="9438" y="11659"/>
                  </a:lnTo>
                  <a:lnTo>
                    <a:pt x="9438" y="9784"/>
                  </a:lnTo>
                  <a:lnTo>
                    <a:pt x="2034" y="9784"/>
                  </a:lnTo>
                  <a:lnTo>
                    <a:pt x="2034" y="6674"/>
                  </a:lnTo>
                  <a:lnTo>
                    <a:pt x="8375" y="6674"/>
                  </a:lnTo>
                  <a:lnTo>
                    <a:pt x="8375" y="4826"/>
                  </a:lnTo>
                  <a:lnTo>
                    <a:pt x="2034" y="4826"/>
                  </a:lnTo>
                  <a:lnTo>
                    <a:pt x="2034" y="1875"/>
                  </a:lnTo>
                  <a:lnTo>
                    <a:pt x="9279" y="1875"/>
                  </a:lnTo>
                  <a:lnTo>
                    <a:pt x="9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3" name="Google Shape;792;p27"/>
            <p:cNvSpPr/>
            <p:nvPr/>
          </p:nvSpPr>
          <p:spPr>
            <a:xfrm>
              <a:off x="1512600" y="2024825"/>
              <a:ext cx="272200" cy="299125"/>
            </a:xfrm>
            <a:custGeom>
              <a:rect b="b" l="l" r="r" t="t"/>
              <a:pathLst>
                <a:path extrusionOk="0" h="11965" w="10888">
                  <a:moveTo>
                    <a:pt x="5530" y="1"/>
                  </a:moveTo>
                  <a:cubicBezTo>
                    <a:pt x="2433" y="1"/>
                    <a:pt x="412" y="1330"/>
                    <a:pt x="412" y="3377"/>
                  </a:cubicBezTo>
                  <a:cubicBezTo>
                    <a:pt x="412" y="5198"/>
                    <a:pt x="2021" y="6315"/>
                    <a:pt x="5211" y="6767"/>
                  </a:cubicBezTo>
                  <a:cubicBezTo>
                    <a:pt x="7444" y="7059"/>
                    <a:pt x="8734" y="7631"/>
                    <a:pt x="8734" y="8614"/>
                  </a:cubicBezTo>
                  <a:cubicBezTo>
                    <a:pt x="8734" y="9585"/>
                    <a:pt x="7764" y="10117"/>
                    <a:pt x="5650" y="10117"/>
                  </a:cubicBezTo>
                  <a:cubicBezTo>
                    <a:pt x="3523" y="10117"/>
                    <a:pt x="2353" y="9479"/>
                    <a:pt x="2114" y="8149"/>
                  </a:cubicBezTo>
                  <a:lnTo>
                    <a:pt x="0" y="8149"/>
                  </a:lnTo>
                  <a:cubicBezTo>
                    <a:pt x="186" y="10662"/>
                    <a:pt x="2167" y="11964"/>
                    <a:pt x="5637" y="11964"/>
                  </a:cubicBezTo>
                  <a:cubicBezTo>
                    <a:pt x="8880" y="11964"/>
                    <a:pt x="10887" y="10688"/>
                    <a:pt x="10887" y="8628"/>
                  </a:cubicBezTo>
                  <a:cubicBezTo>
                    <a:pt x="10887" y="6753"/>
                    <a:pt x="9359" y="5504"/>
                    <a:pt x="6501" y="5039"/>
                  </a:cubicBezTo>
                  <a:cubicBezTo>
                    <a:pt x="4201" y="4666"/>
                    <a:pt x="2579" y="4334"/>
                    <a:pt x="2579" y="3297"/>
                  </a:cubicBezTo>
                  <a:cubicBezTo>
                    <a:pt x="2579" y="2260"/>
                    <a:pt x="3603" y="1822"/>
                    <a:pt x="5544" y="1822"/>
                  </a:cubicBezTo>
                  <a:cubicBezTo>
                    <a:pt x="7498" y="1822"/>
                    <a:pt x="8348" y="2353"/>
                    <a:pt x="8588" y="3563"/>
                  </a:cubicBezTo>
                  <a:lnTo>
                    <a:pt x="10741" y="3563"/>
                  </a:lnTo>
                  <a:cubicBezTo>
                    <a:pt x="10568" y="1263"/>
                    <a:pt x="8641" y="1"/>
                    <a:pt x="55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GDPR as our baseline, key concepts, principles, legal bases, rights, transfers and breaches — plus how other jurisdictions differ.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01 · Basics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How data flows in programmatic advertising, which identifiers are personal data, consent signals and Seedtag’s role in the chain.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t>02 · AdTech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t>Practical do’s and don’ts, hot topics (CTV, AI, sensitive inferences) and who to contact.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t>03 · Daily rules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t>10-question test with answer key to validate what you have learned.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t>04 · Quiz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097280"/>
            <a:ext cx="420624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Why this training? </a:t>
            </a:r>
            <a:r>
              <a:rPr sz="1300" b="0" i="0">
                <a:solidFill>
                  <a:srgbClr val="000000"/>
                </a:solidFill>
                <a:latin typeface="Instrument Sans"/>
              </a:rPr>
              <a:t>Seedtag processes personal data every day — in our ad technology, with clients and partners, and about our own people across many countries.</a:t>
            </a:r>
          </a:p>
          <a:p>
            <a:pPr algn="l">
              <a:spcAft>
                <a:spcPts val="1000"/>
              </a:spcAft>
            </a:pPr>
            <a:r>
              <a:rPr sz="1300" b="1" i="0">
                <a:solidFill>
                  <a:srgbClr val="FF6B7C"/>
                </a:solidFill>
                <a:latin typeface="Instrument Sans"/>
              </a:rPr>
              <a:t>Goal: </a:t>
            </a:r>
            <a:r>
              <a:rPr sz="1300" b="0" i="0">
                <a:solidFill>
                  <a:srgbClr val="000000"/>
                </a:solidFill>
                <a:latin typeface="Instrument Sans"/>
              </a:rPr>
              <a:t>give every employee a common baseline to recognise personal data, apply the rules and know when to escalate.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Why data protection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matters at Seedtag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2057400"/>
            <a:ext cx="338328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224028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0" i="0">
                <a:solidFill>
                  <a:srgbClr val="FF6B7C"/>
                </a:solidFill>
                <a:latin typeface="Instrument Sans"/>
              </a:rPr>
              <a:t>€20M / 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154680"/>
            <a:ext cx="3383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Maximum GDPR fine: €20 million or 4% of worldwide annual turnover, whichever is higher.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51960" y="2057400"/>
            <a:ext cx="338328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51960" y="224028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0" i="0">
                <a:solidFill>
                  <a:srgbClr val="FF6B7C"/>
                </a:solidFill>
                <a:latin typeface="Instrument Sans"/>
              </a:rPr>
              <a:t>72 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1960" y="3154680"/>
            <a:ext cx="3383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 dirty="0">
                <a:solidFill>
                  <a:srgbClr val="000000"/>
                </a:solidFill>
                <a:latin typeface="Instrument Sans"/>
              </a:rPr>
              <a:t>Time to notify the supervisory authority of a personal data breach once we become aware of it.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46720" y="2057400"/>
            <a:ext cx="338328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46720" y="224028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0" i="0">
                <a:solidFill>
                  <a:srgbClr val="FF6B7C"/>
                </a:solidFill>
                <a:latin typeface="Instrument Sans"/>
              </a:rPr>
              <a:t>1 month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3154680"/>
            <a:ext cx="3383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Deadline to answer a data subject request under GDPR (extendable by two further months in complex cases).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572000"/>
            <a:ext cx="11247120" cy="160020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4754880"/>
            <a:ext cx="10698480" cy="7027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000000"/>
                </a:solidFill>
                <a:latin typeface="Instrument Sans"/>
              </a:rPr>
              <a:t>Beyond fines: </a:t>
            </a:r>
            <a:r>
              <a:rPr sz="1300" b="0" i="0" dirty="0">
                <a:solidFill>
                  <a:srgbClr val="000000"/>
                </a:solidFill>
                <a:latin typeface="Instrument Sans"/>
              </a:rPr>
              <a:t>our clients, publishers and partners only work with vendors they trust. Privacy compliance is a commercial requirement in </a:t>
            </a:r>
            <a:r>
              <a:rPr lang="es-ES" sz="1300" b="0" i="0" dirty="0" err="1">
                <a:solidFill>
                  <a:srgbClr val="000000"/>
                </a:solidFill>
                <a:latin typeface="Instrument Sans"/>
              </a:rPr>
              <a:t>contracts</a:t>
            </a:r>
            <a:r>
              <a:rPr sz="1300" b="0" i="0" dirty="0">
                <a:solidFill>
                  <a:srgbClr val="000000"/>
                </a:solidFill>
                <a:latin typeface="Instrument Sans"/>
              </a:rPr>
              <a:t>, DPAs and audits — and a condition for keeping access to industry frameworks such as the IAB TCF and GPP.</a:t>
            </a:r>
          </a:p>
          <a:p>
            <a:pPr algn="l">
              <a:spcAft>
                <a:spcPts val="800"/>
              </a:spcAft>
            </a:pPr>
            <a:r>
              <a:rPr sz="1300" b="1" i="0" dirty="0">
                <a:solidFill>
                  <a:srgbClr val="FF6B7C"/>
                </a:solidFill>
                <a:latin typeface="Instrument Sans"/>
              </a:rPr>
              <a:t>Everyone is responsible: </a:t>
            </a:r>
            <a:r>
              <a:rPr sz="1300" b="0" i="0" dirty="0">
                <a:solidFill>
                  <a:srgbClr val="000000"/>
                </a:solidFill>
                <a:latin typeface="Instrument Sans"/>
              </a:rPr>
              <a:t>most incidents start with an everyday action — a file shared, a tool tested, an email sent.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4" name="Eyebrow"/>
          <p:cNvSpPr txBox="1"/>
          <p:nvPr/>
        </p:nvSpPr>
        <p:spPr>
          <a:xfrm>
            <a:off x="316800" y="295200"/>
            <a:ext cx="3780000" cy="1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0" spc="200" dirty="0">
                <a:solidFill>
                  <a:srgbClr val="FFFFFF"/>
                </a:solidFill>
                <a:latin typeface="Instrument Sans SemiBold"/>
                <a:cs typeface="Instrument Sans SemiBold"/>
              </a:rPr>
              <a:t>DATA PROTECTION AWARENESS TRAINING</a:t>
            </a:r>
          </a:p>
        </p:txBody>
      </p:sp>
      <p:cxnSp>
        <p:nvCxnSpPr>
          <p:cNvPr id="5015" name="Divider line"/>
          <p:cNvCxnSpPr/>
          <p:nvPr/>
        </p:nvCxnSpPr>
        <p:spPr>
          <a:xfrm>
            <a:off x="4169612" y="316801"/>
            <a:ext cx="0" cy="6224400"/>
          </a:xfrm>
          <a:prstGeom prst="line">
            <a:avLst/>
          </a:prstGeom>
          <a:ln w="9525">
            <a:solidFill>
              <a:srgbClr val="FFFFFF">
                <a:alpha val="60000"/>
              </a:srgbClr>
            </a:solidFill>
          </a:ln>
        </p:spPr>
      </p:cxnSp>
      <p:sp>
        <p:nvSpPr>
          <p:cNvPr id="5016" name="Section number"/>
          <p:cNvSpPr txBox="1"/>
          <p:nvPr/>
        </p:nvSpPr>
        <p:spPr>
          <a:xfrm>
            <a:off x="316800" y="3553900"/>
            <a:ext cx="33536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01</a:t>
            </a:r>
          </a:p>
        </p:txBody>
      </p:sp>
      <p:sp>
        <p:nvSpPr>
          <p:cNvPr id="5017" name="Title"/>
          <p:cNvSpPr>
            <a:spLocks noGrp="1"/>
          </p:cNvSpPr>
          <p:nvPr>
            <p:ph type="title"/>
          </p:nvPr>
        </p:nvSpPr>
        <p:spPr>
          <a:xfrm>
            <a:off x="4419200" y="3553800"/>
            <a:ext cx="78064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Data protection basics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One baseline,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many jurisdictions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1124712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Seedtag’s technology and most processing are centralised in Spain, so the </a:t>
            </a:r>
            <a:r>
              <a:rPr sz="1300" b="1" i="0">
                <a:solidFill>
                  <a:srgbClr val="FF6B7C"/>
                </a:solidFill>
                <a:latin typeface="Instrument Sans"/>
              </a:rPr>
              <a:t>GDPR is our baseline</a:t>
            </a:r>
            <a:r>
              <a:rPr sz="1300" b="0" i="0">
                <a:solidFill>
                  <a:srgbClr val="000000"/>
                </a:solidFill>
                <a:latin typeface="Instrument Sans"/>
              </a:rPr>
              <a:t>. But we contract locally and have people in many countries, so local laws add requirements on top. When in doubt, apply the stricter rule and ask Legal/DPO.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606040"/>
            <a:ext cx="2651760" cy="54864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27889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Europe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291840"/>
            <a:ext cx="265176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EU: GDPR (Reg. 2016/679) + ePrivacy rules on cookies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Spain: LOPDGDD (LO 3/2018)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UK: UK GDPR + Data Protection Act 2018</a:t>
            </a:r>
          </a:p>
        </p:txBody>
      </p:sp>
      <p:sp>
        <p:nvSpPr>
          <p:cNvPr id="8" name="Rectangle 7"/>
          <p:cNvSpPr/>
          <p:nvPr/>
        </p:nvSpPr>
        <p:spPr>
          <a:xfrm>
            <a:off x="3310128" y="2606040"/>
            <a:ext cx="2651760" cy="54864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310128" y="27889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Americas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0128" y="3291840"/>
            <a:ext cx="265176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US: CCPA/CPRA (California) + other state laws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Canada: PIPEDA · Quebec: Law 25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Brazil: LGPD · Mexico: LFPDPPP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Colombia: Law 1581/2012 · Chile: Law 21.719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63056" y="2606040"/>
            <a:ext cx="2651760" cy="54864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63056" y="27889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MENA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63056" y="3291840"/>
            <a:ext cx="265176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UAE: PDPL (Federal Decree-Law 45/2021); DIFC/ADGM free zones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Saudi Arabia: PDPL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Egypt, Qatar, Bahrain, Kuwait, Oman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Israel: Privacy Protection Law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5984" y="2606040"/>
            <a:ext cx="2651760" cy="54864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15984" y="27889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Asia-Pacific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3291840"/>
            <a:ext cx="265176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Australia: Privacy Act 1988 (APPs)</a:t>
            </a:r>
          </a:p>
          <a:p>
            <a:pPr marL="164592" indent="-164592" algn="l">
              <a:spcAft>
                <a:spcPts val="10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India: DPDP Act 2023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Key concepts: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what counts as personal data?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548640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000000"/>
                </a:solidFill>
                <a:latin typeface="Instrument Sans"/>
              </a:rPr>
              <a:t>Personal data (art. 4.1 GDPR): </a:t>
            </a:r>
            <a:r>
              <a:rPr sz="1400" b="0" i="0">
                <a:solidFill>
                  <a:srgbClr val="000000"/>
                </a:solidFill>
                <a:latin typeface="Instrument Sans"/>
              </a:rPr>
              <a:t>any information relating to an identified or </a:t>
            </a:r>
            <a:r>
              <a:rPr sz="1400" b="1" i="0">
                <a:solidFill>
                  <a:srgbClr val="FF6B7C"/>
                </a:solidFill>
                <a:latin typeface="Instrument Sans"/>
              </a:rPr>
              <a:t>identifiable</a:t>
            </a:r>
            <a:r>
              <a:rPr sz="1400" b="0" i="0">
                <a:solidFill>
                  <a:srgbClr val="000000"/>
                </a:solidFill>
                <a:latin typeface="Instrument Sans"/>
              </a:rPr>
              <a:t> natural person — directly or indirectly, including through </a:t>
            </a:r>
            <a:r>
              <a:rPr sz="1400" b="1" i="0">
                <a:solidFill>
                  <a:srgbClr val="FF6B7C"/>
                </a:solidFill>
                <a:latin typeface="Instrument Sans"/>
              </a:rPr>
              <a:t>online identifiers.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7889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6B7C"/>
                </a:solidFill>
                <a:latin typeface="Instrument Sans"/>
              </a:rPr>
              <a:t>Typical examples at Seedtag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324612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227832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Employees &amp; candidates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name, ID, payroll, performance, images</a:t>
            </a:r>
          </a:p>
        </p:txBody>
      </p:sp>
      <p:sp>
        <p:nvSpPr>
          <p:cNvPr id="8" name="Oval 7"/>
          <p:cNvSpPr/>
          <p:nvPr/>
        </p:nvSpPr>
        <p:spPr>
          <a:xfrm>
            <a:off x="457200" y="411480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4096512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Client &amp; partner contacts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name, business email, phone, role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4983479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4965192"/>
            <a:ext cx="48463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Users who see our ads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cookie IDs, mobile ad IDs, CTV IDs, IP address, device data, approximate location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309360" y="1645920"/>
            <a:ext cx="0" cy="457200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629400" y="1645920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6B7C"/>
                </a:solidFill>
                <a:latin typeface="Instrument Sans"/>
              </a:rPr>
              <a:t>Special categories (art. 9)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1993392"/>
            <a:ext cx="51206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Health, religion, political opinions, sexual orientation, ethnic origin, biometrics, trade union membership. Also when they are inferred.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807208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6B7C"/>
                </a:solidFill>
                <a:latin typeface="Instrument Sans"/>
              </a:rPr>
              <a:t>Pseudonymised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3154680"/>
            <a:ext cx="51206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Hashed emails, user IDs or truncated IPs are still personal data if they can be linked back to a person.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968496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6B7C"/>
                </a:solidFill>
                <a:latin typeface="Instrument Sans"/>
              </a:rPr>
              <a:t>Anonymous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4315968"/>
            <a:ext cx="51206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Only truly aggregated or irreversibly anonymised data (e.g. campaign-level CTR) falls outside the GDPR.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5129784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6B7C"/>
                </a:solidFill>
                <a:latin typeface="Instrument Sans"/>
              </a:rPr>
              <a:t>Processing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5477256"/>
            <a:ext cx="51206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Anything we do with data: collect, store, match, analyse, share, delete — even just viewing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Who is who: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controller, processor, joint controller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83080"/>
            <a:ext cx="3520440" cy="32461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83080"/>
            <a:ext cx="352044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6B7C"/>
                </a:solidFill>
                <a:latin typeface="Instrument Sans"/>
              </a:rPr>
              <a:t>Controller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5146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Decides why and how personal data is processed.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31520" y="3429000"/>
            <a:ext cx="297180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1520" y="3566160"/>
            <a:ext cx="3017520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 dirty="0">
                <a:solidFill>
                  <a:srgbClr val="000000"/>
                </a:solidFill>
                <a:latin typeface="Instrument Sans"/>
              </a:rPr>
              <a:t>At </a:t>
            </a:r>
            <a:r>
              <a:rPr sz="1100" b="1" i="0" dirty="0" err="1">
                <a:solidFill>
                  <a:srgbClr val="000000"/>
                </a:solidFill>
                <a:latin typeface="Instrument Sans"/>
              </a:rPr>
              <a:t>Seedtag</a:t>
            </a:r>
            <a:r>
              <a:rPr sz="1100" b="1" i="0" dirty="0">
                <a:solidFill>
                  <a:srgbClr val="000000"/>
                </a:solidFill>
                <a:latin typeface="Instrument Sans"/>
              </a:rPr>
              <a:t>: </a:t>
            </a:r>
            <a:r>
              <a:rPr sz="1100" b="0" i="0" dirty="0" err="1">
                <a:solidFill>
                  <a:srgbClr val="000000"/>
                </a:solidFill>
                <a:latin typeface="Instrument Sans"/>
              </a:rPr>
              <a:t>Seedtag</a:t>
            </a:r>
            <a:r>
              <a:rPr sz="1100" b="0" i="0" dirty="0">
                <a:solidFill>
                  <a:srgbClr val="000000"/>
                </a:solidFill>
                <a:latin typeface="Instrument Sans"/>
              </a:rPr>
              <a:t> for its employees, its own marketing — and, by default, for its advertising technology.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51960" y="1783080"/>
            <a:ext cx="3520440" cy="32461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51960" y="1783080"/>
            <a:ext cx="352044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201168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6B7C"/>
                </a:solidFill>
                <a:latin typeface="Instrument Sans"/>
              </a:rPr>
              <a:t>Processor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5146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Processes data only on the controller’s documented instructions (art. 28 GDPR).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526280" y="3429000"/>
            <a:ext cx="2971799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26280" y="3566160"/>
            <a:ext cx="30175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At Seedtag: </a:t>
            </a:r>
            <a:r>
              <a:rPr sz="1100" b="0" i="0">
                <a:solidFill>
                  <a:srgbClr val="000000"/>
                </a:solidFill>
                <a:latin typeface="Instrument Sans"/>
              </a:rPr>
              <a:t>Our suppliers (e.g. cloud, HR or CRM tools). Seedtag itself in specific cases, e.g. performance campaigns using a client’s CRM audiences.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6720" y="1783080"/>
            <a:ext cx="3520440" cy="32461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1783080"/>
            <a:ext cx="352044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21040" y="201168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6B7C"/>
                </a:solidFill>
                <a:latin typeface="Instrument Sans"/>
              </a:rPr>
              <a:t>Joint controllers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5146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Two or more parties jointly decide purposes and means (art. 26 GDPR).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321040" y="3429000"/>
            <a:ext cx="297180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321040" y="3566160"/>
            <a:ext cx="30175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At Seedtag: </a:t>
            </a:r>
            <a:r>
              <a:rPr sz="1100" b="0" i="0">
                <a:solidFill>
                  <a:srgbClr val="000000"/>
                </a:solidFill>
                <a:latin typeface="Instrument Sans"/>
              </a:rPr>
              <a:t>Only exceptionally and limited to a specific phase (e.g. cookie placement), as sometimes requested in Germany or France.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303520"/>
            <a:ext cx="11247120" cy="868680"/>
          </a:xfrm>
          <a:prstGeom prst="rect">
            <a:avLst/>
          </a:prstGeom>
          <a:noFill/>
          <a:ln w="12700">
            <a:solidFill>
              <a:srgbClr val="FF6B7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31520" y="5413248"/>
            <a:ext cx="10789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FF6B7C"/>
                </a:solidFill>
                <a:latin typeface="Instrument Sans"/>
              </a:rPr>
              <a:t>Seedtag’s default position: </a:t>
            </a:r>
            <a:r>
              <a:rPr sz="1200" b="0" i="0">
                <a:solidFill>
                  <a:srgbClr val="000000"/>
                </a:solidFill>
                <a:latin typeface="Instrument Sans"/>
              </a:rPr>
              <a:t>independent controller vis-à-vis advertisers, publishers, agencies and tech partners. Roles depend on the facts and are not negotiable — never accept a different role in a contract without Legal/DPO approval.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The 7 principles </a:t>
            </a:r>
            <a:r>
              <a:rPr sz="2600" b="0" i="0">
                <a:solidFill>
                  <a:srgbClr val="000000"/>
                </a:solidFill>
                <a:latin typeface="Instrument Sans"/>
              </a:rPr>
              <a:t>(art. 5 GDPR) in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9164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709928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Lawfulness, fairness, transparency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205740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Have a legal basis and tell people what we do (privacy policies, notices).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69164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03720" y="1709928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Purpose limitation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3720" y="205740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Data collected for ad delivery is not reused for unrelated purposes without a new basis.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78892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807208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Data minimisation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154679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Collect only what is needed — e.g. truncated IPs, no unnecessary fields in exports.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78892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2807208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Accuracy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3154679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Keep client, supplier and employee data up to date.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88620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904487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Storage limitation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425196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Apply the retention periods; delete or anonymise logs and files when they expire.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3886200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3904487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Integrity &amp; confidentiality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425196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Access on a need-to-know basis, secure tools, encryption, no personal accounts.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983479"/>
            <a:ext cx="640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07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5001767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Accountability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20" y="5349240"/>
            <a:ext cx="4754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Be able to prove compliance: RoPA, DPIAs, LIAs, TIAs, contracts, training records.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72200" y="4983480"/>
            <a:ext cx="5532120" cy="10058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0" y="5102352"/>
            <a:ext cx="512064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FF6B7C"/>
                </a:solidFill>
                <a:latin typeface="Instrument Sans"/>
              </a:rPr>
              <a:t>Privacy by design and by default: </a:t>
            </a:r>
            <a:r>
              <a:rPr sz="1200" b="0" i="0">
                <a:solidFill>
                  <a:srgbClr val="000000"/>
                </a:solidFill>
                <a:latin typeface="Instrument Sans"/>
              </a:rPr>
              <a:t>involve Legal/DPO before launching a new product, feature, tool or integration — not after.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Every purpose needs a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legal basis</a:t>
            </a:r>
            <a:r>
              <a:rPr sz="2600" b="0" i="0">
                <a:solidFill>
                  <a:srgbClr val="000000"/>
                </a:solidFill>
                <a:latin typeface="Instrument Sans"/>
              </a:rPr>
              <a:t> (art. 6 GDPR)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737360"/>
            <a:ext cx="3520439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1874519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Consent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286000"/>
            <a:ext cx="3520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Freely given, specific, informed, unambiguous and as easy to withdraw as to give.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99923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Example: </a:t>
            </a:r>
            <a:r>
              <a:rPr sz="1000" b="0" i="0">
                <a:solidFill>
                  <a:srgbClr val="8D8A89"/>
                </a:solidFill>
                <a:latin typeface="Instrument Sans"/>
              </a:rPr>
              <a:t>Cookies and ad identifiers for personalised advertising (collected by the publisher’s CMP); image rights.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251960" y="1737360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51960" y="1874519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000000"/>
                </a:solidFill>
                <a:latin typeface="Instrument Sans"/>
              </a:rPr>
              <a:t>Contract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1960" y="2286000"/>
            <a:ext cx="3520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Necessary to perform a contract with the person.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299923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Example: </a:t>
            </a:r>
            <a:r>
              <a:rPr sz="1000" b="0" i="0">
                <a:solidFill>
                  <a:srgbClr val="8D8A89"/>
                </a:solidFill>
                <a:latin typeface="Instrument Sans"/>
              </a:rPr>
              <a:t>Employment relationship; managing contracts with individual suppliers.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46720" y="1737360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46720" y="1874519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000000"/>
                </a:solidFill>
                <a:latin typeface="Instrument Sans"/>
              </a:rPr>
              <a:t>Legal obligation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286000"/>
            <a:ext cx="3520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Required by law.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299923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Example: </a:t>
            </a:r>
            <a:r>
              <a:rPr sz="1000" b="0" i="0">
                <a:solidFill>
                  <a:srgbClr val="8D8A89"/>
                </a:solidFill>
                <a:latin typeface="Instrument Sans"/>
              </a:rPr>
              <a:t>Payroll, tax and social security; answering authorities.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57200" y="3977639"/>
            <a:ext cx="3520439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7200" y="411480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Legitimate interest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526279"/>
            <a:ext cx="3520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Our interest is not overridden by the person’s rights — requires a documented balancing test (LIA).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23951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Example: </a:t>
            </a:r>
            <a:r>
              <a:rPr sz="1000" b="0" i="0">
                <a:solidFill>
                  <a:srgbClr val="8D8A89"/>
                </a:solidFill>
                <a:latin typeface="Instrument Sans"/>
              </a:rPr>
              <a:t>B2B relationship with client contacts, security, fraud prevention, some internal processes.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251960" y="3977639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51960" y="411480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000000"/>
                </a:solidFill>
                <a:latin typeface="Instrument Sans"/>
              </a:rPr>
              <a:t>Vital interest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1960" y="4526279"/>
            <a:ext cx="3520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To protect someone’s life.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51960" y="523951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Example: </a:t>
            </a:r>
            <a:r>
              <a:rPr sz="1000" b="0" i="0">
                <a:solidFill>
                  <a:srgbClr val="8D8A89"/>
                </a:solidFill>
                <a:latin typeface="Instrument Sans"/>
              </a:rPr>
              <a:t>Medical emergencies.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046720" y="3977639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046720" y="411480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000000"/>
                </a:solidFill>
                <a:latin typeface="Instrument Sans"/>
              </a:rPr>
              <a:t>Public interest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4526279"/>
            <a:ext cx="3520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Task in the public interest or official authority.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46720" y="5239512"/>
            <a:ext cx="35204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Example: </a:t>
            </a:r>
            <a:r>
              <a:rPr sz="1000" b="0" i="0">
                <a:solidFill>
                  <a:srgbClr val="8D8A89"/>
                </a:solidFill>
                <a:latin typeface="Instrument Sans"/>
              </a:rPr>
              <a:t>Rarely relevant for Seedtag.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Transparency and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data subject rights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373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8288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Access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know what data we hold</a:t>
            </a:r>
          </a:p>
        </p:txBody>
      </p:sp>
      <p:sp>
        <p:nvSpPr>
          <p:cNvPr id="7" name="Rectangle 6"/>
          <p:cNvSpPr/>
          <p:nvPr/>
        </p:nvSpPr>
        <p:spPr>
          <a:xfrm>
            <a:off x="3520440" y="17373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520440" y="17373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49039" y="18288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Rectification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correct inaccurate data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6517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26517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27432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Erasure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“right to be forgotten”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20440" y="26517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520440" y="26517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749039" y="27432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Restriction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pause processing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35661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57200" y="35661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" y="36576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Portability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receive data in a usable format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20440" y="35661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520440" y="35661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49039" y="36576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Objection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e.g. to direct marketing or profiling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44805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57200" y="44805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" y="45720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Withdraw consent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at any time, as easily as given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20440" y="4480560"/>
            <a:ext cx="2880360" cy="7772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520440" y="4480560"/>
            <a:ext cx="54864" cy="77724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749039" y="4572000"/>
            <a:ext cx="25603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Opt-out of sale/sharing</a:t>
            </a:r>
          </a:p>
          <a:p>
            <a:pPr algn="l">
              <a:spcAft>
                <a:spcPts val="1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US state laws (e.g. CCPA)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812280" y="1737360"/>
            <a:ext cx="0" cy="443484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132320" y="1691640"/>
            <a:ext cx="45720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Received a request? Follow 3 steps</a:t>
            </a:r>
          </a:p>
        </p:txBody>
      </p:sp>
      <p:sp>
        <p:nvSpPr>
          <p:cNvPr id="30" name="Oval 29"/>
          <p:cNvSpPr/>
          <p:nvPr/>
        </p:nvSpPr>
        <p:spPr>
          <a:xfrm>
            <a:off x="7132320" y="228600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26679" y="2267712"/>
            <a:ext cx="3977639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Do not answer it yourself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Requests can arrive by any channel (email, Slack, LinkedIn, a client) and in any wording.</a:t>
            </a:r>
          </a:p>
        </p:txBody>
      </p:sp>
      <p:sp>
        <p:nvSpPr>
          <p:cNvPr id="32" name="Oval 31"/>
          <p:cNvSpPr/>
          <p:nvPr/>
        </p:nvSpPr>
        <p:spPr>
          <a:xfrm>
            <a:off x="7132320" y="333756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26679" y="3319272"/>
            <a:ext cx="3977639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Forward it immediately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Send it to Legal (legal@seedtag.com) and the DPO (seedtagdpo@ecija.com) with all the details.</a:t>
            </a:r>
          </a:p>
        </p:txBody>
      </p:sp>
      <p:sp>
        <p:nvSpPr>
          <p:cNvPr id="34" name="Oval 33"/>
          <p:cNvSpPr/>
          <p:nvPr/>
        </p:nvSpPr>
        <p:spPr>
          <a:xfrm>
            <a:off x="7132320" y="438912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26679" y="4370832"/>
            <a:ext cx="3977639" cy="960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Support as instructed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Help locate the data in your systems. Legal/DPO verify identity and reply.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2320" y="5532120"/>
            <a:ext cx="45720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FF6B7C"/>
                </a:solidFill>
                <a:latin typeface="Instrument Sans"/>
              </a:rPr>
              <a:t>Deadlines: </a:t>
            </a:r>
            <a:r>
              <a:rPr sz="1100" b="0" i="0">
                <a:solidFill>
                  <a:srgbClr val="000000"/>
                </a:solidFill>
                <a:latin typeface="Instrument Sans"/>
              </a:rPr>
              <a:t>1 month under GDPR; 45 days under CCPA. The clock starts when anyone at Seedtag receives the request.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Same goal,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different rules</a:t>
            </a:r>
            <a:r>
              <a:rPr sz="2600" b="0" i="0">
                <a:solidFill>
                  <a:srgbClr val="000000"/>
                </a:solidFill>
                <a:latin typeface="Instrument Sans"/>
              </a:rPr>
              <a:t>: what changes by country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11247120" cy="38404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1700784"/>
            <a:ext cx="1975104" cy="2926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Instrument Sans"/>
              </a:rPr>
              <a:t>Topic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1488" y="1700784"/>
            <a:ext cx="2706624" cy="2926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Instrument Sans"/>
              </a:rPr>
              <a:t>EU / UK (GDPR)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87568" y="1700784"/>
            <a:ext cx="5907024" cy="2926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Instrument Sans"/>
              </a:rPr>
              <a:t>Other jurisdictions — examples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084832"/>
            <a:ext cx="1975104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FF6B7C"/>
                </a:solidFill>
                <a:latin typeface="Instrument Sans"/>
              </a:rPr>
              <a:t>Advertising consent 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61488" y="2084832"/>
            <a:ext cx="2706624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>
                <a:solidFill>
                  <a:srgbClr val="000000"/>
                </a:solidFill>
                <a:latin typeface="Instrument Sans"/>
              </a:rPr>
              <a:t>Opt-in consent for cookies and ad identifiers (ePrivacy).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7568" y="2288339"/>
            <a:ext cx="5907024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 dirty="0">
                <a:solidFill>
                  <a:srgbClr val="000000"/>
                </a:solidFill>
                <a:latin typeface="Instrument Sans"/>
              </a:rPr>
              <a:t>US states: opt-out of “sale/sharing” (no prior consent as a rule). Australia, Quebec: implied consent possible with high transparency. Egypt, Saudi Arabia, Qatar, Kuwait, Oman, Bahrain, Morocco, Algeria, Jordan: explicit consent; legitimate interest not </a:t>
            </a:r>
            <a:r>
              <a:rPr sz="1000" b="0" i="0" dirty="0" err="1">
                <a:solidFill>
                  <a:srgbClr val="000000"/>
                </a:solidFill>
                <a:latin typeface="Instrument Sans"/>
              </a:rPr>
              <a:t>recognised</a:t>
            </a:r>
            <a:r>
              <a:rPr sz="1000" b="0" i="0" dirty="0">
                <a:solidFill>
                  <a:srgbClr val="000000"/>
                </a:solidFill>
                <a:latin typeface="Instrument Sans"/>
              </a:rPr>
              <a:t> for marketing</a:t>
            </a:r>
            <a:r>
              <a:rPr lang="es-ES" sz="1000" b="0" i="0" dirty="0">
                <a:solidFill>
                  <a:srgbClr val="000000"/>
                </a:solidFill>
                <a:latin typeface="Instrument Sans"/>
              </a:rPr>
              <a:t> in </a:t>
            </a:r>
            <a:r>
              <a:rPr lang="es-ES" sz="1000" b="0" i="0" dirty="0" err="1">
                <a:solidFill>
                  <a:srgbClr val="000000"/>
                </a:solidFill>
                <a:latin typeface="Instrument Sans"/>
              </a:rPr>
              <a:t>some</a:t>
            </a:r>
            <a:r>
              <a:rPr lang="es-ES" sz="10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000" b="0" i="0" dirty="0" err="1">
                <a:solidFill>
                  <a:srgbClr val="000000"/>
                </a:solidFill>
                <a:latin typeface="Instrument Sans"/>
              </a:rPr>
              <a:t>countries</a:t>
            </a:r>
            <a:r>
              <a:rPr sz="1000" b="0" i="0" dirty="0">
                <a:solidFill>
                  <a:srgbClr val="000000"/>
                </a:solidFill>
                <a:latin typeface="Instrument Sans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990088"/>
            <a:ext cx="11247120" cy="713232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6928" y="3044952"/>
            <a:ext cx="197510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FF6B7C"/>
                </a:solidFill>
                <a:latin typeface="Instrument Sans"/>
              </a:rPr>
              <a:t>Legitimate interest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1488" y="3044952"/>
            <a:ext cx="27066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>
                <a:solidFill>
                  <a:srgbClr val="000000"/>
                </a:solidFill>
                <a:latin typeface="Instrument Sans"/>
              </a:rPr>
              <a:t>Valid basis with a documented LIA.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87568" y="3044952"/>
            <a:ext cx="59070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>
                <a:solidFill>
                  <a:srgbClr val="000000"/>
                </a:solidFill>
                <a:latin typeface="Instrument Sans"/>
              </a:rPr>
              <a:t>Brazil (LGPD): recognised, with a documented three-step test. Not recognised in US state laws or most MENA laws.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3758184"/>
            <a:ext cx="197510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FF6B7C"/>
                </a:solidFill>
                <a:latin typeface="Instrument Sans"/>
              </a:rPr>
              <a:t>Minors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61488" y="3758184"/>
            <a:ext cx="27066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>
                <a:solidFill>
                  <a:srgbClr val="000000"/>
                </a:solidFill>
                <a:latin typeface="Instrument Sans"/>
              </a:rPr>
              <a:t>Age of digital consent 13–16 (Spain: 14).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3758184"/>
            <a:ext cx="59070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 dirty="0">
                <a:solidFill>
                  <a:srgbClr val="000000"/>
                </a:solidFill>
                <a:latin typeface="Instrument Sans"/>
              </a:rPr>
              <a:t>CCPA: opt-in under 16, parental consent under 13. Quebec: under 14. Bahrain, Egypt: under 18.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416552"/>
            <a:ext cx="11247120" cy="713232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66928" y="4471416"/>
            <a:ext cx="197510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FF6B7C"/>
                </a:solidFill>
                <a:latin typeface="Instrument Sans"/>
              </a:rPr>
              <a:t>Secondary uses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61488" y="4471416"/>
            <a:ext cx="27066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>
                <a:solidFill>
                  <a:srgbClr val="000000"/>
                </a:solidFill>
                <a:latin typeface="Instrument Sans"/>
              </a:rPr>
              <a:t>Must be compatible with the original purpose.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7568" y="4471416"/>
            <a:ext cx="59070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 dirty="0">
                <a:solidFill>
                  <a:srgbClr val="000000"/>
                </a:solidFill>
                <a:latin typeface="Instrument Sans"/>
              </a:rPr>
              <a:t>US states under the IAB MSPA and Quebec restrict secondary uses (e.g. AI training, service improvement) without specific consent.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184648"/>
            <a:ext cx="197510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FF6B7C"/>
                </a:solidFill>
                <a:latin typeface="Instrument Sans"/>
              </a:rPr>
              <a:t>Outbound transfers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61488" y="5184648"/>
            <a:ext cx="27066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>
                <a:solidFill>
                  <a:srgbClr val="000000"/>
                </a:solidFill>
                <a:latin typeface="Instrument Sans"/>
              </a:rPr>
              <a:t>Adequacy, SCCs + TIA, or other safeguards.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87568" y="5184648"/>
            <a:ext cx="5907024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0" dirty="0">
                <a:solidFill>
                  <a:srgbClr val="000000"/>
                </a:solidFill>
                <a:latin typeface="Instrument Sans"/>
              </a:rPr>
              <a:t>Algeria: prior </a:t>
            </a:r>
            <a:r>
              <a:rPr sz="1000" b="0" i="0" dirty="0" err="1">
                <a:solidFill>
                  <a:srgbClr val="000000"/>
                </a:solidFill>
                <a:latin typeface="Instrument Sans"/>
              </a:rPr>
              <a:t>authorisation</a:t>
            </a:r>
            <a:r>
              <a:rPr sz="1000" b="0" i="0" dirty="0">
                <a:solidFill>
                  <a:srgbClr val="000000"/>
                </a:solidFill>
                <a:latin typeface="Instrument Sans"/>
              </a:rPr>
              <a:t>. Egypt: </a:t>
            </a:r>
            <a:r>
              <a:rPr sz="1000" b="0" i="0" dirty="0" err="1">
                <a:solidFill>
                  <a:srgbClr val="000000"/>
                </a:solidFill>
                <a:latin typeface="Instrument Sans"/>
              </a:rPr>
              <a:t>licence</a:t>
            </a:r>
            <a:r>
              <a:rPr sz="1000" b="0" i="0" dirty="0">
                <a:solidFill>
                  <a:srgbClr val="000000"/>
                </a:solidFill>
                <a:latin typeface="Instrument Sans"/>
              </a:rPr>
              <a:t> + consent. Quebec: privacy impact assessment before transferring.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International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data transfers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112471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Sending personal data, or giving remote access to it, from the EEA to a country outside it is an international transfer — including using a non-EU SaaS tool or sharing a file with a colleague in another region.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514600"/>
            <a:ext cx="3520440" cy="23317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69748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6B7C"/>
                </a:solidFill>
                <a:latin typeface="Instrument Sans"/>
              </a:rPr>
              <a:t>Adequacy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108960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FREE FLOW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474720"/>
            <a:ext cx="301752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Countries recognised by the European Commission, e.g. Canada (commercial organisations), Uruguay, UK, Brazil, and US companies certified under the EU-US Data Privacy Framework.</a:t>
            </a:r>
          </a:p>
        </p:txBody>
      </p:sp>
      <p:sp>
        <p:nvSpPr>
          <p:cNvPr id="9" name="Rectangle 8"/>
          <p:cNvSpPr/>
          <p:nvPr/>
        </p:nvSpPr>
        <p:spPr>
          <a:xfrm>
            <a:off x="4251960" y="2514600"/>
            <a:ext cx="3520440" cy="23317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80" y="269748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6B7C"/>
                </a:solidFill>
                <a:latin typeface="Instrument Sans"/>
              </a:rPr>
              <a:t>Safeguards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3108960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SCCS + TIA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3474720"/>
            <a:ext cx="301752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Standard Contractual Clauses plus a Transfer Impact Assessment, e.g. UAE, Mexico, Colombia, Chile, Ecuador, Australia or non-certified US providers.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0" y="2514600"/>
            <a:ext cx="3520440" cy="23317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0" y="269748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6B7C"/>
                </a:solidFill>
                <a:latin typeface="Instrument Sans"/>
              </a:rPr>
              <a:t>Local rules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3108960"/>
            <a:ext cx="3017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D8A89"/>
                </a:solidFill>
                <a:latin typeface="Instrument Sans"/>
              </a:rPr>
              <a:t>CHECK THE SOURCE COUNTRY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474720"/>
            <a:ext cx="301752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Some countries also restrict data leaving them (e.g. Algeria, Egypt, Quebec). Transfers into Spain are not always free.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120640"/>
            <a:ext cx="11247120" cy="1005840"/>
          </a:xfrm>
          <a:prstGeom prst="rect">
            <a:avLst/>
          </a:prstGeom>
          <a:noFill/>
          <a:ln w="12700">
            <a:solidFill>
              <a:srgbClr val="FF6B7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5212080"/>
            <a:ext cx="1078992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FF6B7C"/>
                </a:solidFill>
                <a:latin typeface="Instrument Sans"/>
              </a:rPr>
              <a:t>Your rule of thumb: </a:t>
            </a:r>
            <a:r>
              <a:rPr sz="1200" b="0" i="0">
                <a:solidFill>
                  <a:srgbClr val="000000"/>
                </a:solidFill>
                <a:latin typeface="Instrument Sans"/>
              </a:rPr>
              <a:t>before uploading personal data to a new tool, vendor or AI service — or sharing it with a new partner — check with Legal/DPO. Seedtag maintains TIAs for its main processing areas (programmatic &amp; research, HR, marketing, office tools).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Security incidents and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personal data breaches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53035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1" i="0">
                <a:solidFill>
                  <a:srgbClr val="000000"/>
                </a:solidFill>
                <a:latin typeface="Instrument Sans"/>
              </a:rPr>
              <a:t>Personal data breach: </a:t>
            </a:r>
            <a:r>
              <a:rPr sz="1300" b="0" i="0">
                <a:solidFill>
                  <a:srgbClr val="000000"/>
                </a:solidFill>
                <a:latin typeface="Instrument Sans"/>
              </a:rPr>
              <a:t>a security incident leading to the accidental or unlawful destruction, loss, alteration, unauthorised disclosure of, or access to, personal data.</a:t>
            </a:r>
          </a:p>
          <a:p>
            <a:pPr algn="l">
              <a:spcAft>
                <a:spcPts val="800"/>
              </a:spcAft>
            </a:pPr>
            <a:r>
              <a:rPr sz="1300" b="0" i="0">
                <a:solidFill>
                  <a:srgbClr val="8D8A89"/>
                </a:solidFill>
                <a:latin typeface="Instrument Sans"/>
              </a:rPr>
              <a:t>It affects confidentiality, integrity or availability — in digital or paper format.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154680"/>
            <a:ext cx="5303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6B7C"/>
                </a:solidFill>
                <a:latin typeface="Instrument Sans"/>
              </a:rPr>
              <a:t>What it can look like at Seedtag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566160"/>
            <a:ext cx="5303520" cy="265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An audience or log file sent to the wrong client or partner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A shared Drive/Slack link left open to anyone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Lost or stolen laptop or phone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Credentials compromised through phishing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Unauthorised access to employee or HR data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Data kept or exposed after it should have been deleted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172200" y="1645920"/>
            <a:ext cx="0" cy="457200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92240" y="1600200"/>
            <a:ext cx="521208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If you suspect an incident</a:t>
            </a:r>
          </a:p>
        </p:txBody>
      </p:sp>
      <p:sp>
        <p:nvSpPr>
          <p:cNvPr id="9" name="Oval 8"/>
          <p:cNvSpPr/>
          <p:nvPr/>
        </p:nvSpPr>
        <p:spPr>
          <a:xfrm>
            <a:off x="6492240" y="214884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86600" y="2130552"/>
            <a:ext cx="4617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Report immediately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Even if it is only a suspicion. Contact IT/Security, Legal and the DPO.</a:t>
            </a:r>
          </a:p>
        </p:txBody>
      </p:sp>
      <p:sp>
        <p:nvSpPr>
          <p:cNvPr id="11" name="Oval 10"/>
          <p:cNvSpPr/>
          <p:nvPr/>
        </p:nvSpPr>
        <p:spPr>
          <a:xfrm>
            <a:off x="6492240" y="315468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3136392"/>
            <a:ext cx="4617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Do not investigate or delete evidence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Contain only if instructed (e.g. revoke a link, recall an email).</a:t>
            </a:r>
          </a:p>
        </p:txBody>
      </p:sp>
      <p:sp>
        <p:nvSpPr>
          <p:cNvPr id="13" name="Oval 12"/>
          <p:cNvSpPr/>
          <p:nvPr/>
        </p:nvSpPr>
        <p:spPr>
          <a:xfrm>
            <a:off x="6492240" y="416052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4142232"/>
            <a:ext cx="4617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Cooperate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Provide details: what, when, which data, how many people.</a:t>
            </a:r>
          </a:p>
        </p:txBody>
      </p:sp>
      <p:sp>
        <p:nvSpPr>
          <p:cNvPr id="15" name="Oval 14"/>
          <p:cNvSpPr/>
          <p:nvPr/>
        </p:nvSpPr>
        <p:spPr>
          <a:xfrm>
            <a:off x="6492240" y="5166360"/>
            <a:ext cx="411480" cy="41148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Instrument San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5148072"/>
            <a:ext cx="4617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000000"/>
                </a:solidFill>
                <a:latin typeface="Instrument Sans"/>
              </a:rPr>
              <a:t>Legal/DPO assess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Notification to the authority within 72 h and to affected people if high risk. Clients may also need to be told.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01 · DATA PROTECTION BASICS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Seedtag’s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compliance toolkit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11247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These documents exist so that we can prove compliance. You may be asked to contribute to them — keep them in mind when something changes.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37744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237744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257860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RoPA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01752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Record of processing activities (art. 30): what we process, why, where and for how long.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0" y="237744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291840" y="237744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93008" y="257860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DPIAs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301752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Impact assessments for high-risk processing, e.g. ad serving, curation, fraud prevention, cookie sync, LIZ.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26480" y="237744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26480" y="237744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257860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LIAs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7648" y="301752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Legitimate interest balancing tests, e.g. agencies’ access to databases, surveys, security.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61120" y="237744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61120" y="237744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62288" y="257860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TIAs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62288" y="301752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Transfer impact assessments for data leaving the EEA.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29768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57200" y="429768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" y="449884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DPAs &amp; JCAs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493776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Contract templates with publishers, agencies and advertisers defining roles and obligations.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91840" y="429768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291840" y="429768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493008" y="449884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Policies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493776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Employee and web privacy policies, security policy, rights, breach and DPO procedures.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26480" y="429768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126480" y="429768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27648" y="449884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Privacy by design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7648" y="493776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Reviews before new tools or integrations go live (e.g. calendar integrations, AI tools).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961120" y="4297680"/>
            <a:ext cx="2651760" cy="169164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961120" y="4297680"/>
            <a:ext cx="2651760" cy="64008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162288" y="4498848"/>
            <a:ext cx="2286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FF6B7C"/>
                </a:solidFill>
                <a:latin typeface="Instrument Sans"/>
              </a:rPr>
              <a:t>DPO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62288" y="4937760"/>
            <a:ext cx="22860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Seedtag has appointed a Data Protection Officer, supported by ECIJA.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" name="Eyebrow"/>
          <p:cNvSpPr txBox="1"/>
          <p:nvPr/>
        </p:nvSpPr>
        <p:spPr>
          <a:xfrm>
            <a:off x="316800" y="295200"/>
            <a:ext cx="3780000" cy="1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0" spc="200" dirty="0">
                <a:solidFill>
                  <a:srgbClr val="FFFFFF"/>
                </a:solidFill>
                <a:latin typeface="Instrument Sans SemiBold"/>
                <a:cs typeface="Instrument Sans SemiBold"/>
              </a:rPr>
              <a:t>DATA PROTECTION AWARENESS TRAINING</a:t>
            </a:r>
          </a:p>
        </p:txBody>
      </p:sp>
      <p:cxnSp>
        <p:nvCxnSpPr>
          <p:cNvPr id="5019" name="Divider line"/>
          <p:cNvCxnSpPr/>
          <p:nvPr/>
        </p:nvCxnSpPr>
        <p:spPr>
          <a:xfrm>
            <a:off x="4169612" y="316801"/>
            <a:ext cx="0" cy="6224400"/>
          </a:xfrm>
          <a:prstGeom prst="line">
            <a:avLst/>
          </a:prstGeom>
          <a:ln w="9525">
            <a:solidFill>
              <a:srgbClr val="FFFFFF">
                <a:alpha val="60000"/>
              </a:srgbClr>
            </a:solidFill>
          </a:ln>
        </p:spPr>
      </p:cxnSp>
      <p:sp>
        <p:nvSpPr>
          <p:cNvPr id="5020" name="Section number"/>
          <p:cNvSpPr txBox="1"/>
          <p:nvPr/>
        </p:nvSpPr>
        <p:spPr>
          <a:xfrm>
            <a:off x="316800" y="3553900"/>
            <a:ext cx="33536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02</a:t>
            </a:r>
          </a:p>
        </p:txBody>
      </p:sp>
      <p:sp>
        <p:nvSpPr>
          <p:cNvPr id="5021" name="Title"/>
          <p:cNvSpPr>
            <a:spLocks noGrp="1"/>
          </p:cNvSpPr>
          <p:nvPr>
            <p:ph type="title"/>
          </p:nvPr>
        </p:nvSpPr>
        <p:spPr>
          <a:xfrm>
            <a:off x="4419200" y="3553800"/>
            <a:ext cx="78064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Personal data in AdTech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02 · PERSONAL DATA IN ADTECH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How an ad reaches a user —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and where personal data flows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828800"/>
            <a:ext cx="1965960" cy="14173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1965960"/>
            <a:ext cx="163677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6B7C"/>
                </a:solidFill>
                <a:latin typeface="Instrument Sans"/>
              </a:rPr>
              <a:t>User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377440"/>
            <a:ext cx="16367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visits a website, app or CTV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487168" y="2395728"/>
            <a:ext cx="228600" cy="274320"/>
          </a:xfrm>
          <a:prstGeom prst="rightArrow">
            <a:avLst/>
          </a:prstGeom>
          <a:solidFill>
            <a:srgbClr val="8D8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779776" y="1828800"/>
            <a:ext cx="1965960" cy="14173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44368" y="1965960"/>
            <a:ext cx="163677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6B7C"/>
                </a:solidFill>
                <a:latin typeface="Instrument Sans"/>
              </a:rPr>
              <a:t>Publisher + CMP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44368" y="2377440"/>
            <a:ext cx="16367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collects consent and sends the signal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809744" y="2395728"/>
            <a:ext cx="228600" cy="274320"/>
          </a:xfrm>
          <a:prstGeom prst="rightArrow">
            <a:avLst/>
          </a:prstGeom>
          <a:solidFill>
            <a:srgbClr val="8D8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102352" y="1828800"/>
            <a:ext cx="1965960" cy="141732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66944" y="1965960"/>
            <a:ext cx="163677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Instrument Sans"/>
              </a:rPr>
              <a:t>Seedtag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66944" y="2377440"/>
            <a:ext cx="16367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FFFFFF"/>
                </a:solidFill>
                <a:latin typeface="Instrument Sans"/>
              </a:rPr>
              <a:t>receives the bid request, analyses the context and decides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132320" y="2395728"/>
            <a:ext cx="228600" cy="274320"/>
          </a:xfrm>
          <a:prstGeom prst="rightArrow">
            <a:avLst/>
          </a:prstGeom>
          <a:solidFill>
            <a:srgbClr val="8D8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424928" y="1828800"/>
            <a:ext cx="1965960" cy="14173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89520" y="1965960"/>
            <a:ext cx="163677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6B7C"/>
                </a:solidFill>
                <a:latin typeface="Instrument Sans"/>
              </a:rPr>
              <a:t>DSP / Advertiser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20" y="2377440"/>
            <a:ext cx="16367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bids and buys the impression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454896" y="2395728"/>
            <a:ext cx="228600" cy="274320"/>
          </a:xfrm>
          <a:prstGeom prst="rightArrow">
            <a:avLst/>
          </a:prstGeom>
          <a:solidFill>
            <a:srgbClr val="8D8A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747504" y="1828800"/>
            <a:ext cx="1965960" cy="14173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912096" y="1965960"/>
            <a:ext cx="163677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6B7C"/>
                </a:solidFill>
                <a:latin typeface="Instrument Sans"/>
              </a:rPr>
              <a:t>Ad served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2096" y="2377440"/>
            <a:ext cx="16367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000000"/>
                </a:solidFill>
                <a:latin typeface="Instrument Sans"/>
              </a:rPr>
              <a:t>impression, click and conversion are measured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361188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What typically travels in a bid request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57200" y="4114800"/>
            <a:ext cx="3520439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7200" y="420624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Cookie / mobile ad ID / CTV ID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452628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8D8A89"/>
                </a:solidFill>
                <a:latin typeface="Instrument Sans"/>
              </a:rPr>
              <a:t>personal data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4251960" y="4114800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51960" y="420624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IP address (truncated)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1960" y="452628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8D8A89"/>
                </a:solidFill>
                <a:latin typeface="Instrument Sans"/>
              </a:rPr>
              <a:t>personal data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046720" y="4114800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046720" y="420624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Approx. geolocation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20" y="452628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8D8A89"/>
                </a:solidFill>
                <a:latin typeface="Instrument Sans"/>
              </a:rPr>
              <a:t>derived from IP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457200" y="4983480"/>
            <a:ext cx="3520439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7200" y="507492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Device &amp; user agent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539496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8D8A89"/>
                </a:solidFill>
                <a:latin typeface="Instrument Sans"/>
              </a:rPr>
              <a:t>personal data in combination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4251960" y="4983480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251960" y="507492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Page URL &amp; context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51960" y="539496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8D8A89"/>
                </a:solidFill>
                <a:latin typeface="Instrument Sans"/>
              </a:rPr>
              <a:t>can reveal interests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046720" y="4983480"/>
            <a:ext cx="352044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046720" y="507492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Consent string (TCF / GPP)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46720" y="5394960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8D8A89"/>
                </a:solidFill>
                <a:latin typeface="Instrument Sans"/>
              </a:rPr>
              <a:t>tells us what we may do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594360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FF6B7C"/>
                </a:solidFill>
                <a:latin typeface="Instrument Sans"/>
              </a:rPr>
              <a:t>Key message: </a:t>
            </a:r>
            <a:r>
              <a:rPr sz="1200" b="0" i="0">
                <a:solidFill>
                  <a:srgbClr val="000000"/>
                </a:solidFill>
                <a:latin typeface="Instrument Sans"/>
              </a:rPr>
              <a:t>even without names or emails, online identifiers make the user identifiable — the GDPR applies.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02 · PERSONAL DATA IN ADTECH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Contextual advertising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still involves personal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539496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Seedtag’s contextual AI (LIZ) classifies </a:t>
            </a:r>
            <a:r>
              <a:rPr sz="1300" b="1" i="0">
                <a:solidFill>
                  <a:srgbClr val="FF6B7C"/>
                </a:solidFill>
                <a:latin typeface="Instrument Sans"/>
              </a:rPr>
              <a:t>pages, not people</a:t>
            </a:r>
            <a:r>
              <a:rPr sz="1300" b="0" i="0">
                <a:solidFill>
                  <a:srgbClr val="000000"/>
                </a:solidFill>
                <a:latin typeface="Instrument Sans"/>
              </a:rPr>
              <a:t>: it analyses text, images and structure to understand the topic of the content.</a:t>
            </a:r>
          </a:p>
          <a:p>
            <a:pPr algn="l">
              <a:spcAft>
                <a:spcPts val="1000"/>
              </a:spcAft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However, serving, measuring and securing each ad still uses identifiers, IPs and device data. And when contextual signals are combined with retargeting segments or advertiser data, the risk increases.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931920"/>
            <a:ext cx="5394960" cy="224028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4069080"/>
            <a:ext cx="49377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Sensitive inferences: the red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526280"/>
            <a:ext cx="4937760" cy="1600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Classifying a URL as “health” or “religion” is about the content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Labelling a user as “interested in diabetes” or “Catholic” is special category data (EDPB Guidelines 8/2020)</a:t>
            </a:r>
          </a:p>
          <a:p>
            <a:pPr marL="164592" indent="-164592" algn="l">
              <a:spcAft>
                <a:spcPts val="500"/>
              </a:spcAft>
              <a:buClr>
                <a:srgbClr val="FF6B7C"/>
              </a:buClr>
              <a:buChar char="–"/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Never build or activate segments that single out people by health, religion, politics, sexual orientation or ethnicity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309360" y="1645920"/>
            <a:ext cx="0" cy="457200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29400" y="160020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Other AdTech techniques to be aware of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10312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Cookie syncing / ID matching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9400" y="240487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Linking IDs between platforms creates new personal data flows.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926079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Retargeting &amp; CRM audiences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22783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Hashed emails or phone numbers are pseudonymised, not anonymous.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3749039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Frequency capping &amp; measurement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4050791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Require recognising the same device over time.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457200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Fraud prevention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87375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Legitimate and necessary, but must be proportionate and documented.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539496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Web scraping &amp; AI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569671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Content analysis can capture personal data that appears on pages.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02 · PERSONAL DATA IN ADTECH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Consent signals: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TCF, GPP and our responsibility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783080"/>
            <a:ext cx="3520439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192024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IAB TCF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331720"/>
            <a:ext cx="3520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Transparency &amp; Consent Framework used in the EEA, UK and Canada. The publisher’s CMP generates a consent string listing purposes and vendors.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51960" y="1783080"/>
            <a:ext cx="352044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51960" y="192024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IAB GPP / MSPA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1960" y="2331720"/>
            <a:ext cx="3520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Global Privacy Platform for US state laws: carries opt-out signals for sale, sharing and targeted advertising.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46720" y="1783080"/>
            <a:ext cx="352044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46720" y="192024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6B7C"/>
                </a:solidFill>
                <a:latin typeface="Instrument Sans"/>
              </a:rPr>
              <a:t>No framework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331720"/>
            <a:ext cx="3520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Outside these regions, the partner’s CMP must still identify Seedtag, collect valid consent where required and pass the signal to us.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61188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How we read the risk of each signal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14800"/>
            <a:ext cx="2651760" cy="45720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411480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NO RISK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66344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TCF/GPP signal + signed contract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91840" y="4114800"/>
            <a:ext cx="2651760" cy="457200"/>
          </a:xfrm>
          <a:prstGeom prst="rect">
            <a:avLst/>
          </a:prstGeom>
          <a:solidFill>
            <a:srgbClr val="D4D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474720" y="411480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LOW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91840" y="466344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TCF/GPP signal, no signed contract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26480" y="4114800"/>
            <a:ext cx="2651760" cy="457200"/>
          </a:xfrm>
          <a:prstGeom prst="rect">
            <a:avLst/>
          </a:prstGeom>
          <a:solidFill>
            <a:srgbClr val="FFA9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09360" y="411480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MODERATE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66344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CMP marked “not applicable” + signed contract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961120" y="4114800"/>
            <a:ext cx="2651760" cy="45720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0" y="4114800"/>
            <a:ext cx="22860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HIGH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61120" y="466344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CMP marked “not applicable”, no contract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5349240"/>
            <a:ext cx="11247120" cy="82296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5394960"/>
            <a:ext cx="1078992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FF6B7C"/>
                </a:solidFill>
                <a:latin typeface="Instrument Sans"/>
              </a:rPr>
              <a:t>Golden rule: </a:t>
            </a:r>
            <a:r>
              <a:rPr sz="1200" b="0" i="0">
                <a:solidFill>
                  <a:srgbClr val="000000"/>
                </a:solidFill>
                <a:latin typeface="Instrument Sans"/>
              </a:rPr>
              <a:t>the publisher collects consent, but Seedtag must respect it. If there is no valid signal where one is required, personal data must not be used for advertising purposes — and recurrent gaps with a partner must be escalated.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02 · PERSONAL DATA IN ADTECH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Seedtag’s role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in each relationship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37360"/>
            <a:ext cx="11247120" cy="841248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737360"/>
            <a:ext cx="219456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Advertisers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71800" y="1737360"/>
            <a:ext cx="27432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Independent controllers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06440" y="1737360"/>
            <a:ext cx="57150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Targeting is mainly defined by the advertiser; Seedtag does not control data the advertiser held before, nor the campaign’s results.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78608"/>
            <a:ext cx="219456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Publishers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578608"/>
            <a:ext cx="27432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Independent controllers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06440" y="2578608"/>
            <a:ext cx="57150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 dirty="0" err="1">
                <a:solidFill>
                  <a:srgbClr val="000000"/>
                </a:solidFill>
                <a:latin typeface="Instrument Sans"/>
              </a:rPr>
              <a:t>Seedtag</a:t>
            </a:r>
            <a:r>
              <a:rPr sz="1100" b="0" i="0" dirty="0">
                <a:solidFill>
                  <a:srgbClr val="000000"/>
                </a:solidFill>
                <a:latin typeface="Instrument Sans"/>
              </a:rPr>
              <a:t> does not define campaign criteria for publishers; it manages ad inventory. Publishers collect consent and inform users.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419856"/>
            <a:ext cx="11247120" cy="841248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3419856"/>
            <a:ext cx="219456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Agencies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3419856"/>
            <a:ext cx="27432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Seedtag = independent controller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3419856"/>
            <a:ext cx="57150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 dirty="0">
                <a:solidFill>
                  <a:srgbClr val="000000"/>
                </a:solidFill>
                <a:latin typeface="Instrument Sans"/>
              </a:rPr>
              <a:t>The agency acts for its client and must contractually guarantee the client’s compliance (information, consent).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261104"/>
            <a:ext cx="219456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Tech providers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1800" y="4261104"/>
            <a:ext cx="27432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000000"/>
                </a:solidFill>
                <a:latin typeface="Instrument Sans"/>
              </a:rPr>
              <a:t>Case by case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06440" y="4261104"/>
            <a:ext cx="571500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Joint controllership may only arise for cookie placement/access — every other flow stays separate.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102352"/>
            <a:ext cx="11247120" cy="841248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5102352"/>
            <a:ext cx="2194560" cy="8412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FF6B7C"/>
                </a:solidFill>
                <a:latin typeface="Instrument Sans"/>
              </a:rPr>
              <a:t>Performance / CRM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1800" y="5430643"/>
            <a:ext cx="27432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 dirty="0" err="1">
                <a:solidFill>
                  <a:srgbClr val="000000"/>
                </a:solidFill>
                <a:latin typeface="Instrument Sans"/>
              </a:rPr>
              <a:t>Seedtag</a:t>
            </a:r>
            <a:r>
              <a:rPr sz="1200" b="1" i="0" dirty="0">
                <a:solidFill>
                  <a:srgbClr val="000000"/>
                </a:solidFill>
                <a:latin typeface="Instrument Sans"/>
              </a:rPr>
              <a:t> = </a:t>
            </a:r>
            <a:r>
              <a:rPr lang="es-ES" sz="1200" b="1" dirty="0" err="1">
                <a:solidFill>
                  <a:srgbClr val="000000"/>
                </a:solidFill>
                <a:latin typeface="Instrument Sans"/>
              </a:rPr>
              <a:t>controller</a:t>
            </a:r>
            <a:r>
              <a:rPr lang="es-ES" sz="1200" b="1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200" b="1" dirty="0" err="1">
                <a:solidFill>
                  <a:srgbClr val="000000"/>
                </a:solidFill>
                <a:latin typeface="Instrument Sans"/>
              </a:rPr>
              <a:t>or</a:t>
            </a:r>
            <a:r>
              <a:rPr lang="es-ES" sz="1200" b="1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sz="1200" b="1" i="0" dirty="0">
                <a:solidFill>
                  <a:srgbClr val="000000"/>
                </a:solidFill>
                <a:latin typeface="Instrument Sans"/>
              </a:rPr>
              <a:t>processor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5269061"/>
            <a:ext cx="5715000" cy="5078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 dirty="0">
                <a:solidFill>
                  <a:srgbClr val="000000"/>
                </a:solidFill>
                <a:latin typeface="Instrument Sans"/>
              </a:rPr>
              <a:t>When an advertiser provides its own customer data for a campaign, we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may</a:t>
            </a:r>
            <a:r>
              <a:rPr sz="1100" b="0" i="0" dirty="0">
                <a:solidFill>
                  <a:srgbClr val="000000"/>
                </a:solidFill>
                <a:latin typeface="Instrument Sans"/>
              </a:rPr>
              <a:t> act on its instructions under a DPA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or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we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may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use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the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data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for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our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own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purposes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,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depending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on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the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case.</a:t>
            </a:r>
            <a:r>
              <a:rPr sz="1100" b="0" i="0" dirty="0">
                <a:solidFill>
                  <a:srgbClr val="000000"/>
                </a:solidFill>
                <a:latin typeface="Instrument Sans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08076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FF6B7C"/>
                </a:solidFill>
                <a:latin typeface="Instrument Sans"/>
              </a:rPr>
              <a:t>Contracts: </a:t>
            </a:r>
            <a:r>
              <a:rPr sz="1200" b="0" i="0">
                <a:solidFill>
                  <a:srgbClr val="000000"/>
                </a:solidFill>
                <a:latin typeface="Instrument Sans"/>
              </a:rPr>
              <a:t>always use Seedtag’s DPA/JCA templates and route any counterparty paper to Legal.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2" name="Eyebrow"/>
          <p:cNvSpPr txBox="1"/>
          <p:nvPr/>
        </p:nvSpPr>
        <p:spPr>
          <a:xfrm>
            <a:off x="316800" y="295200"/>
            <a:ext cx="3780000" cy="1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0" spc="200" dirty="0">
                <a:solidFill>
                  <a:srgbClr val="FFFFFF"/>
                </a:solidFill>
                <a:latin typeface="Instrument Sans SemiBold"/>
                <a:cs typeface="Instrument Sans SemiBold"/>
              </a:rPr>
              <a:t>DATA PROTECTION AWARENESS TRAINING</a:t>
            </a:r>
          </a:p>
        </p:txBody>
      </p:sp>
      <p:cxnSp>
        <p:nvCxnSpPr>
          <p:cNvPr id="5023" name="Divider line"/>
          <p:cNvCxnSpPr/>
          <p:nvPr/>
        </p:nvCxnSpPr>
        <p:spPr>
          <a:xfrm>
            <a:off x="4169612" y="316801"/>
            <a:ext cx="0" cy="6224400"/>
          </a:xfrm>
          <a:prstGeom prst="line">
            <a:avLst/>
          </a:prstGeom>
          <a:ln w="9525">
            <a:solidFill>
              <a:srgbClr val="FFFFFF">
                <a:alpha val="60000"/>
              </a:srgbClr>
            </a:solidFill>
          </a:ln>
        </p:spPr>
      </p:cxnSp>
      <p:sp>
        <p:nvSpPr>
          <p:cNvPr id="5024" name="Section number"/>
          <p:cNvSpPr txBox="1"/>
          <p:nvPr/>
        </p:nvSpPr>
        <p:spPr>
          <a:xfrm>
            <a:off x="316800" y="3553900"/>
            <a:ext cx="33536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03</a:t>
            </a:r>
          </a:p>
        </p:txBody>
      </p:sp>
      <p:sp>
        <p:nvSpPr>
          <p:cNvPr id="5025" name="Title"/>
          <p:cNvSpPr>
            <a:spLocks noGrp="1"/>
          </p:cNvSpPr>
          <p:nvPr>
            <p:ph type="title"/>
          </p:nvPr>
        </p:nvSpPr>
        <p:spPr>
          <a:xfrm>
            <a:off x="4419200" y="3553800"/>
            <a:ext cx="78064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Day-to-day rules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03 · DAY-TO-DAY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Hot topics: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CTV, AI and minors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83080"/>
            <a:ext cx="3520440" cy="43891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Instrument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205740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FF6B7C"/>
                </a:solidFill>
                <a:latin typeface="Instrument Sans"/>
              </a:rPr>
              <a:t>Connected TV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88920"/>
            <a:ext cx="3017520" cy="13542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 dirty="0">
                <a:solidFill>
                  <a:srgbClr val="000000"/>
                </a:solidFill>
                <a:latin typeface="Instrument Sans"/>
              </a:rPr>
              <a:t>The device maker, app or FAST channel collects the data and must give notice before collection</a:t>
            </a:r>
            <a:r>
              <a:rPr lang="es-ES" sz="1300" b="0" i="0" dirty="0">
                <a:solidFill>
                  <a:srgbClr val="000000"/>
                </a:solidFill>
                <a:latin typeface="Instrument Sans"/>
              </a:rPr>
              <a:t>.</a:t>
            </a:r>
            <a:endParaRPr sz="1300" b="0" i="0" dirty="0">
              <a:solidFill>
                <a:srgbClr val="000000"/>
              </a:solidFill>
              <a:latin typeface="Instrument Sans"/>
            </a:endParaRPr>
          </a:p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 dirty="0">
                <a:solidFill>
                  <a:srgbClr val="000000"/>
                </a:solidFill>
                <a:latin typeface="Instrument Sans"/>
              </a:rPr>
              <a:t>Check local restrictions before launching CTV in a new country (e.g. Canada, LATAM, MENA).</a:t>
            </a:r>
          </a:p>
        </p:txBody>
      </p:sp>
      <p:sp>
        <p:nvSpPr>
          <p:cNvPr id="8" name="Rectangle 7"/>
          <p:cNvSpPr/>
          <p:nvPr/>
        </p:nvSpPr>
        <p:spPr>
          <a:xfrm>
            <a:off x="4251960" y="1783080"/>
            <a:ext cx="3520440" cy="43891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526280" y="2011680"/>
            <a:ext cx="502920" cy="50292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Instrument San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0" y="205740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FF6B7C"/>
                </a:solidFill>
                <a:latin typeface="Instrument Sans"/>
              </a:rPr>
              <a:t>AI tools &amp; LIZ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2788920"/>
            <a:ext cx="3017520" cy="3291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Do not upload third-party personal data or confidential client data to AI tools that are not approved.</a:t>
            </a:r>
          </a:p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Using data to train or improve models is a separate purpose: in many US states it requires specific consent.</a:t>
            </a:r>
          </a:p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Follow the LIZ terms of use and the Information Security Policy.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0" y="1783080"/>
            <a:ext cx="3520440" cy="4389120"/>
          </a:xfrm>
          <a:prstGeom prst="rect">
            <a:avLst/>
          </a:prstGeom>
          <a:solidFill>
            <a:srgbClr val="EBE6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321040" y="2011680"/>
            <a:ext cx="502920" cy="502920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Instrument San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6840" y="2057400"/>
            <a:ext cx="242316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FF6B7C"/>
                </a:solidFill>
                <a:latin typeface="Instrument Sans"/>
              </a:rPr>
              <a:t>Minors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788920"/>
            <a:ext cx="3017520" cy="3291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We do not target children. Ages vary: 13–16 in the EU (14 in Spain), under 16 opt-in under CCPA, up to 18 in some MENA countries.</a:t>
            </a:r>
          </a:p>
          <a:p>
            <a:pPr marL="164592" indent="-164592" algn="l">
              <a:spcAft>
                <a:spcPts val="1200"/>
              </a:spcAft>
              <a:buClr>
                <a:srgbClr val="FF6B7C"/>
              </a:buClr>
              <a:buChar char="–"/>
            </a:pPr>
            <a:r>
              <a:rPr sz="1300" b="0" i="0">
                <a:solidFill>
                  <a:srgbClr val="000000"/>
                </a:solidFill>
                <a:latin typeface="Instrument Sans"/>
              </a:rPr>
              <a:t>Avoid inventory and segments directed at children.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03 · DAY-TO-DAY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Everyday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do’s and don’ts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737360"/>
            <a:ext cx="5486400" cy="4572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73736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Instrument Sans"/>
              </a:rPr>
              <a:t>DO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0" y="1737360"/>
            <a:ext cx="5486400" cy="457200"/>
          </a:xfrm>
          <a:prstGeom prst="rect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46520" y="1737360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Instrument Sans"/>
              </a:rPr>
              <a:t>DON’T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423160"/>
            <a:ext cx="5486400" cy="3931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Share data on a need-to-know basis, through approved tools only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Use aggregated or anonymised reports whenever possible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Ask Legal/DPO before a new tool, vendor, integration, product or country launch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Use Seedtag’s contract templates (DPA, JCA) and the latest privacy policies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Forward any rights request or privacy complaint immediately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Report incidents and suspicious emails straight away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Respect retention periods and clean up files and exports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423160"/>
            <a:ext cx="5486400" cy="3931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Send audience files, logs or employee data to personal accounts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Open sharing links to “anyone with the link”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Build segments on health, religion, politics, sexual orientation or ethnicity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Process ad data without a valid consent signal where one is required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Upload personal or confidential data to unapproved AI tools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Accept a different data protection role in a contract without Legal</a:t>
            </a:r>
          </a:p>
          <a:p>
            <a:pPr marL="164592" indent="-164592" algn="l">
              <a:spcAft>
                <a:spcPts val="1100"/>
              </a:spcAft>
              <a:buClr>
                <a:srgbClr val="FF6B7C"/>
              </a:buClr>
              <a:buChar char="–"/>
            </a:pPr>
            <a:r>
              <a:rPr sz="1400" b="0" i="0">
                <a:solidFill>
                  <a:srgbClr val="000000"/>
                </a:solidFill>
                <a:latin typeface="Instrument Sans"/>
              </a:rPr>
              <a:t>Ignore a request because it is informal or comes from a non-client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0" name="Seedtag symbol" descr=""/>
          <p:cNvPicPr>
            <a:picLocks noChangeAspect="1"/>
          </p:cNvPicPr>
          <p:nvPr/>
        </p:nvPicPr>
        <p:blipFill>
          <a:blip r:embed="rIdSym"/>
          <a:stretch>
            <a:fillRect/>
          </a:stretch>
        </p:blipFill>
        <p:spPr>
          <a:xfrm>
            <a:off x="7040880" y="777240"/>
            <a:ext cx="5852160" cy="5852160"/>
          </a:xfrm>
          <a:prstGeom prst="rect">
            <a:avLst/>
          </a:prstGeom>
        </p:spPr>
      </p:pic>
      <p:sp>
        <p:nvSpPr>
          <p:cNvPr id="5031" name="Title"/>
          <p:cNvSpPr>
            <a:spLocks noGrp="1"/>
          </p:cNvSpPr>
          <p:nvPr>
            <p:ph type="title"/>
          </p:nvPr>
        </p:nvSpPr>
        <p:spPr>
          <a:xfrm>
            <a:off x="822960" y="640080"/>
            <a:ext cx="70000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Five things to remember</a:t>
            </a:r>
          </a:p>
        </p:txBody>
      </p:sp>
      <p:sp>
        <p:nvSpPr>
          <p:cNvPr id="5032" name="Number 1"/>
          <p:cNvSpPr/>
          <p:nvPr/>
        </p:nvSpPr>
        <p:spPr>
          <a:xfrm>
            <a:off x="822960" y="1645920"/>
            <a:ext cx="457200" cy="457200"/>
          </a:xfrm>
          <a:prstGeom prst="ellipse">
            <a:avLst/>
          </a:prstGeom>
          <a:solidFill>
            <a:srgbClr val="FF6B7C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000000"/>
                </a:solidFill>
                <a:latin typeface="Instrument Sans"/>
                <a:cs typeface="Instrument Sans"/>
              </a:rPr>
              <a:t>1</a:t>
            </a:r>
          </a:p>
        </p:txBody>
      </p:sp>
      <p:sp>
        <p:nvSpPr>
          <p:cNvPr id="5033" name="Item 1"/>
          <p:cNvSpPr txBox="1"/>
          <p:nvPr/>
        </p:nvSpPr>
        <p:spPr>
          <a:xfrm>
            <a:off x="1554480" y="1645920"/>
            <a:ext cx="5760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dirty="0">
                <a:solidFill>
                  <a:srgbClr val="FFFFFF"/>
                </a:solidFill>
                <a:latin typeface="Instrument Sans"/>
                <a:cs typeface="Instrument Sans"/>
              </a:rPr>
              <a:t>Online identifiers, IPs and device data are personal data — the GDPR applies to AdTech.</a:t>
            </a:r>
          </a:p>
        </p:txBody>
      </p:sp>
      <p:sp>
        <p:nvSpPr>
          <p:cNvPr id="5034" name="Number 2"/>
          <p:cNvSpPr/>
          <p:nvPr/>
        </p:nvSpPr>
        <p:spPr>
          <a:xfrm>
            <a:off x="822960" y="2514600"/>
            <a:ext cx="457200" cy="457200"/>
          </a:xfrm>
          <a:prstGeom prst="ellipse">
            <a:avLst/>
          </a:prstGeom>
          <a:solidFill>
            <a:srgbClr val="FF6B7C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000000"/>
                </a:solidFill>
                <a:latin typeface="Instrument Sans"/>
                <a:cs typeface="Instrument Sans"/>
              </a:rPr>
              <a:t>2</a:t>
            </a:r>
          </a:p>
        </p:txBody>
      </p:sp>
      <p:sp>
        <p:nvSpPr>
          <p:cNvPr id="5035" name="Item 2"/>
          <p:cNvSpPr txBox="1"/>
          <p:nvPr/>
        </p:nvSpPr>
        <p:spPr>
          <a:xfrm>
            <a:off x="1554480" y="2514600"/>
            <a:ext cx="5760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dirty="0">
                <a:solidFill>
                  <a:srgbClr val="FFFFFF"/>
                </a:solidFill>
                <a:latin typeface="Instrument Sans"/>
                <a:cs typeface="Instrument Sans"/>
              </a:rPr>
              <a:t>The GDPR is our baseline; local laws add rules on consent, minors and transfers. </a:t>
            </a:r>
          </a:p>
        </p:txBody>
      </p:sp>
      <p:sp>
        <p:nvSpPr>
          <p:cNvPr id="5036" name="Number 3"/>
          <p:cNvSpPr/>
          <p:nvPr/>
        </p:nvSpPr>
        <p:spPr>
          <a:xfrm>
            <a:off x="822960" y="3383280"/>
            <a:ext cx="457200" cy="457200"/>
          </a:xfrm>
          <a:prstGeom prst="ellipse">
            <a:avLst/>
          </a:prstGeom>
          <a:solidFill>
            <a:srgbClr val="FF6B7C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000000"/>
                </a:solidFill>
                <a:latin typeface="Instrument Sans"/>
                <a:cs typeface="Instrument Sans"/>
              </a:rPr>
              <a:t>3</a:t>
            </a:r>
          </a:p>
        </p:txBody>
      </p:sp>
      <p:sp>
        <p:nvSpPr>
          <p:cNvPr id="5037" name="Item 3"/>
          <p:cNvSpPr txBox="1"/>
          <p:nvPr/>
        </p:nvSpPr>
        <p:spPr>
          <a:xfrm>
            <a:off x="1554480" y="3383280"/>
            <a:ext cx="5760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dirty="0">
                <a:solidFill>
                  <a:srgbClr val="FFFFFF"/>
                </a:solidFill>
                <a:latin typeface="Instrument Sans"/>
                <a:cs typeface="Instrument Sans"/>
              </a:rPr>
              <a:t>Seedtag is, by default, an independent controller — roles are set by facts, not by contract wording.</a:t>
            </a:r>
          </a:p>
        </p:txBody>
      </p:sp>
      <p:sp>
        <p:nvSpPr>
          <p:cNvPr id="5038" name="Number 4"/>
          <p:cNvSpPr/>
          <p:nvPr/>
        </p:nvSpPr>
        <p:spPr>
          <a:xfrm>
            <a:off x="822960" y="4251960"/>
            <a:ext cx="457200" cy="457200"/>
          </a:xfrm>
          <a:prstGeom prst="ellipse">
            <a:avLst/>
          </a:prstGeom>
          <a:solidFill>
            <a:srgbClr val="FF6B7C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000000"/>
                </a:solidFill>
                <a:latin typeface="Instrument Sans"/>
                <a:cs typeface="Instrument Sans"/>
              </a:rPr>
              <a:t>4</a:t>
            </a:r>
          </a:p>
        </p:txBody>
      </p:sp>
      <p:sp>
        <p:nvSpPr>
          <p:cNvPr id="5039" name="Item 4"/>
          <p:cNvSpPr txBox="1"/>
          <p:nvPr/>
        </p:nvSpPr>
        <p:spPr>
          <a:xfrm>
            <a:off x="1554480" y="4251960"/>
            <a:ext cx="5760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dirty="0">
                <a:solidFill>
                  <a:srgbClr val="FFFFFF"/>
                </a:solidFill>
                <a:latin typeface="Instrument Sans"/>
                <a:cs typeface="Instrument Sans"/>
              </a:rPr>
              <a:t>No valid consent signal, no personalised processing. Never infer sensitive traits about people.</a:t>
            </a:r>
          </a:p>
        </p:txBody>
      </p:sp>
      <p:sp>
        <p:nvSpPr>
          <p:cNvPr id="5040" name="Number 5"/>
          <p:cNvSpPr/>
          <p:nvPr/>
        </p:nvSpPr>
        <p:spPr>
          <a:xfrm>
            <a:off x="822960" y="5120640"/>
            <a:ext cx="457200" cy="457200"/>
          </a:xfrm>
          <a:prstGeom prst="ellipse">
            <a:avLst/>
          </a:prstGeom>
          <a:solidFill>
            <a:srgbClr val="FF6B7C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>
                <a:solidFill>
                  <a:srgbClr val="000000"/>
                </a:solidFill>
                <a:latin typeface="Instrument Sans"/>
                <a:cs typeface="Instrument Sans"/>
              </a:rPr>
              <a:t>5</a:t>
            </a:r>
          </a:p>
        </p:txBody>
      </p:sp>
      <p:sp>
        <p:nvSpPr>
          <p:cNvPr id="5041" name="Item 5"/>
          <p:cNvSpPr txBox="1"/>
          <p:nvPr/>
        </p:nvSpPr>
        <p:spPr>
          <a:xfrm>
            <a:off x="1554480" y="5120640"/>
            <a:ext cx="57607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dirty="0">
                <a:solidFill>
                  <a:srgbClr val="FFFFFF"/>
                </a:solidFill>
                <a:latin typeface="Instrument Sans"/>
                <a:cs typeface="Instrument Sans"/>
              </a:rPr>
              <a:t>When in doubt, ask: Legal and the DPO. Report incidents and requests immediately.</a:t>
            </a:r>
          </a:p>
        </p:txBody>
      </p:sp>
      <p:grpSp>
        <p:nvGrpSpPr>
          <p:cNvPr id="5042" name="Google Shape;785;p27"/>
          <p:cNvGrpSpPr/>
          <p:nvPr/>
        </p:nvGrpSpPr>
        <p:grpSpPr>
          <a:xfrm>
            <a:off x="316800" y="6373188"/>
            <a:ext cx="1428036" cy="168012"/>
            <a:chOff x="1512600" y="2024500"/>
            <a:chExt cx="2534375" cy="299450"/>
          </a:xfrm>
        </p:grpSpPr>
        <p:sp>
          <p:nvSpPr>
            <p:cNvPr id="5043" name="Google Shape;786;p27"/>
            <p:cNvSpPr/>
            <p:nvPr/>
          </p:nvSpPr>
          <p:spPr>
            <a:xfrm>
              <a:off x="3743850" y="2024500"/>
              <a:ext cx="303125" cy="299125"/>
            </a:xfrm>
            <a:custGeom>
              <a:rect b="b" l="l" r="r" t="t"/>
              <a:pathLst>
                <a:path extrusionOk="0" h="11965" w="12125">
                  <a:moveTo>
                    <a:pt x="6514" y="0"/>
                  </a:moveTo>
                  <a:cubicBezTo>
                    <a:pt x="2726" y="0"/>
                    <a:pt x="1" y="2353"/>
                    <a:pt x="1" y="6155"/>
                  </a:cubicBezTo>
                  <a:cubicBezTo>
                    <a:pt x="1" y="9970"/>
                    <a:pt x="2447" y="11964"/>
                    <a:pt x="6182" y="11964"/>
                  </a:cubicBezTo>
                  <a:cubicBezTo>
                    <a:pt x="10143" y="11964"/>
                    <a:pt x="12124" y="9545"/>
                    <a:pt x="12124" y="6607"/>
                  </a:cubicBezTo>
                  <a:lnTo>
                    <a:pt x="12124" y="5464"/>
                  </a:lnTo>
                  <a:lnTo>
                    <a:pt x="6062" y="5464"/>
                  </a:lnTo>
                  <a:lnTo>
                    <a:pt x="6062" y="7179"/>
                  </a:lnTo>
                  <a:lnTo>
                    <a:pt x="10077" y="7179"/>
                  </a:lnTo>
                  <a:cubicBezTo>
                    <a:pt x="9971" y="8774"/>
                    <a:pt x="8335" y="10090"/>
                    <a:pt x="6302" y="10090"/>
                  </a:cubicBezTo>
                  <a:cubicBezTo>
                    <a:pt x="3696" y="10090"/>
                    <a:pt x="2114" y="8694"/>
                    <a:pt x="2114" y="6168"/>
                  </a:cubicBezTo>
                  <a:cubicBezTo>
                    <a:pt x="2114" y="3496"/>
                    <a:pt x="3856" y="1954"/>
                    <a:pt x="6514" y="1954"/>
                  </a:cubicBezTo>
                  <a:cubicBezTo>
                    <a:pt x="8189" y="1954"/>
                    <a:pt x="9226" y="2380"/>
                    <a:pt x="9811" y="3643"/>
                  </a:cubicBezTo>
                  <a:lnTo>
                    <a:pt x="12031" y="3643"/>
                  </a:lnTo>
                  <a:cubicBezTo>
                    <a:pt x="11433" y="1316"/>
                    <a:pt x="9399" y="0"/>
                    <a:pt x="6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4" name="Google Shape;787;p27"/>
            <p:cNvSpPr/>
            <p:nvPr/>
          </p:nvSpPr>
          <p:spPr>
            <a:xfrm>
              <a:off x="3343725" y="2028475"/>
              <a:ext cx="310100" cy="291475"/>
            </a:xfrm>
            <a:custGeom>
              <a:rect b="b" l="l" r="r" t="t"/>
              <a:pathLst>
                <a:path extrusionOk="0" h="11659" w="12404">
                  <a:moveTo>
                    <a:pt x="7392" y="1"/>
                  </a:moveTo>
                  <a:lnTo>
                    <a:pt x="5026" y="1"/>
                  </a:lnTo>
                  <a:lnTo>
                    <a:pt x="1" y="11659"/>
                  </a:lnTo>
                  <a:lnTo>
                    <a:pt x="2261" y="11659"/>
                  </a:lnTo>
                  <a:lnTo>
                    <a:pt x="3497" y="8708"/>
                  </a:lnTo>
                  <a:lnTo>
                    <a:pt x="8907" y="8708"/>
                  </a:lnTo>
                  <a:lnTo>
                    <a:pt x="10170" y="11659"/>
                  </a:lnTo>
                  <a:lnTo>
                    <a:pt x="12403" y="11659"/>
                  </a:lnTo>
                  <a:lnTo>
                    <a:pt x="7392" y="1"/>
                  </a:lnTo>
                  <a:close/>
                  <a:moveTo>
                    <a:pt x="6155" y="2473"/>
                  </a:moveTo>
                  <a:lnTo>
                    <a:pt x="4255" y="6926"/>
                  </a:lnTo>
                  <a:lnTo>
                    <a:pt x="8163" y="6926"/>
                  </a:lnTo>
                  <a:lnTo>
                    <a:pt x="6262" y="2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5" name="Google Shape;788;p27"/>
            <p:cNvSpPr/>
            <p:nvPr/>
          </p:nvSpPr>
          <p:spPr>
            <a:xfrm>
              <a:off x="3012400" y="2028475"/>
              <a:ext cx="274850" cy="291475"/>
            </a:xfrm>
            <a:custGeom>
              <a:rect b="b" l="l" r="r" t="t"/>
              <a:pathLst>
                <a:path extrusionOk="0" h="11659" w="10994">
                  <a:moveTo>
                    <a:pt x="0" y="1"/>
                  </a:moveTo>
                  <a:lnTo>
                    <a:pt x="0" y="1928"/>
                  </a:lnTo>
                  <a:lnTo>
                    <a:pt x="4454" y="1928"/>
                  </a:lnTo>
                  <a:lnTo>
                    <a:pt x="4454" y="11659"/>
                  </a:lnTo>
                  <a:lnTo>
                    <a:pt x="6541" y="11659"/>
                  </a:lnTo>
                  <a:lnTo>
                    <a:pt x="6541" y="1928"/>
                  </a:lnTo>
                  <a:lnTo>
                    <a:pt x="10994" y="1928"/>
                  </a:lnTo>
                  <a:lnTo>
                    <a:pt x="1099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6" name="Google Shape;789;p27"/>
            <p:cNvSpPr/>
            <p:nvPr/>
          </p:nvSpPr>
          <p:spPr>
            <a:xfrm>
              <a:off x="2650825" y="2028475"/>
              <a:ext cx="277175" cy="291475"/>
            </a:xfrm>
            <a:custGeom>
              <a:rect b="b" l="l" r="r" t="t"/>
              <a:pathLst>
                <a:path extrusionOk="0" h="11659" w="11087">
                  <a:moveTo>
                    <a:pt x="5358" y="1"/>
                  </a:moveTo>
                  <a:lnTo>
                    <a:pt x="0" y="1"/>
                  </a:lnTo>
                  <a:lnTo>
                    <a:pt x="0" y="11659"/>
                  </a:lnTo>
                  <a:lnTo>
                    <a:pt x="5358" y="11659"/>
                  </a:lnTo>
                  <a:cubicBezTo>
                    <a:pt x="8933" y="11659"/>
                    <a:pt x="11087" y="9346"/>
                    <a:pt x="11087" y="5810"/>
                  </a:cubicBezTo>
                  <a:cubicBezTo>
                    <a:pt x="11087" y="2274"/>
                    <a:pt x="8920" y="1"/>
                    <a:pt x="5358" y="1"/>
                  </a:cubicBezTo>
                  <a:close/>
                  <a:moveTo>
                    <a:pt x="5278" y="9731"/>
                  </a:moveTo>
                  <a:cubicBezTo>
                    <a:pt x="7724" y="9731"/>
                    <a:pt x="8960" y="8176"/>
                    <a:pt x="8960" y="5783"/>
                  </a:cubicBezTo>
                  <a:cubicBezTo>
                    <a:pt x="8960" y="3377"/>
                    <a:pt x="7684" y="1928"/>
                    <a:pt x="5278" y="1928"/>
                  </a:cubicBezTo>
                  <a:lnTo>
                    <a:pt x="2087" y="1928"/>
                  </a:lnTo>
                  <a:lnTo>
                    <a:pt x="2087" y="97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7" name="Google Shape;790;p27"/>
            <p:cNvSpPr/>
            <p:nvPr/>
          </p:nvSpPr>
          <p:spPr>
            <a:xfrm>
              <a:off x="2287250" y="2028475"/>
              <a:ext cx="235975" cy="291475"/>
            </a:xfrm>
            <a:custGeom>
              <a:rect b="b" l="l" r="r" t="t"/>
              <a:pathLst>
                <a:path extrusionOk="0" h="11659" w="9439">
                  <a:moveTo>
                    <a:pt x="1" y="1"/>
                  </a:moveTo>
                  <a:lnTo>
                    <a:pt x="1" y="11659"/>
                  </a:lnTo>
                  <a:lnTo>
                    <a:pt x="9439" y="11659"/>
                  </a:lnTo>
                  <a:lnTo>
                    <a:pt x="9439" y="9784"/>
                  </a:lnTo>
                  <a:lnTo>
                    <a:pt x="2035" y="9784"/>
                  </a:lnTo>
                  <a:lnTo>
                    <a:pt x="2035" y="6674"/>
                  </a:lnTo>
                  <a:lnTo>
                    <a:pt x="8389" y="6674"/>
                  </a:lnTo>
                  <a:lnTo>
                    <a:pt x="8389" y="4826"/>
                  </a:lnTo>
                  <a:lnTo>
                    <a:pt x="2035" y="4826"/>
                  </a:lnTo>
                  <a:lnTo>
                    <a:pt x="2035" y="1875"/>
                  </a:lnTo>
                  <a:lnTo>
                    <a:pt x="9279" y="1875"/>
                  </a:lnTo>
                  <a:lnTo>
                    <a:pt x="9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8" name="Google Shape;791;p27"/>
            <p:cNvSpPr/>
            <p:nvPr/>
          </p:nvSpPr>
          <p:spPr>
            <a:xfrm>
              <a:off x="1914725" y="2028475"/>
              <a:ext cx="235975" cy="291475"/>
            </a:xfrm>
            <a:custGeom>
              <a:rect b="b" l="l" r="r" t="t"/>
              <a:pathLst>
                <a:path extrusionOk="0" h="11659" w="9439">
                  <a:moveTo>
                    <a:pt x="0" y="1"/>
                  </a:moveTo>
                  <a:lnTo>
                    <a:pt x="0" y="11659"/>
                  </a:lnTo>
                  <a:lnTo>
                    <a:pt x="9438" y="11659"/>
                  </a:lnTo>
                  <a:lnTo>
                    <a:pt x="9438" y="9784"/>
                  </a:lnTo>
                  <a:lnTo>
                    <a:pt x="2034" y="9784"/>
                  </a:lnTo>
                  <a:lnTo>
                    <a:pt x="2034" y="6674"/>
                  </a:lnTo>
                  <a:lnTo>
                    <a:pt x="8375" y="6674"/>
                  </a:lnTo>
                  <a:lnTo>
                    <a:pt x="8375" y="4826"/>
                  </a:lnTo>
                  <a:lnTo>
                    <a:pt x="2034" y="4826"/>
                  </a:lnTo>
                  <a:lnTo>
                    <a:pt x="2034" y="1875"/>
                  </a:lnTo>
                  <a:lnTo>
                    <a:pt x="9279" y="1875"/>
                  </a:lnTo>
                  <a:lnTo>
                    <a:pt x="9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9" name="Google Shape;792;p27"/>
            <p:cNvSpPr/>
            <p:nvPr/>
          </p:nvSpPr>
          <p:spPr>
            <a:xfrm>
              <a:off x="1512600" y="2024825"/>
              <a:ext cx="272200" cy="299125"/>
            </a:xfrm>
            <a:custGeom>
              <a:rect b="b" l="l" r="r" t="t"/>
              <a:pathLst>
                <a:path extrusionOk="0" h="11965" w="10888">
                  <a:moveTo>
                    <a:pt x="5530" y="1"/>
                  </a:moveTo>
                  <a:cubicBezTo>
                    <a:pt x="2433" y="1"/>
                    <a:pt x="412" y="1330"/>
                    <a:pt x="412" y="3377"/>
                  </a:cubicBezTo>
                  <a:cubicBezTo>
                    <a:pt x="412" y="5198"/>
                    <a:pt x="2021" y="6315"/>
                    <a:pt x="5211" y="6767"/>
                  </a:cubicBezTo>
                  <a:cubicBezTo>
                    <a:pt x="7444" y="7059"/>
                    <a:pt x="8734" y="7631"/>
                    <a:pt x="8734" y="8614"/>
                  </a:cubicBezTo>
                  <a:cubicBezTo>
                    <a:pt x="8734" y="9585"/>
                    <a:pt x="7764" y="10117"/>
                    <a:pt x="5650" y="10117"/>
                  </a:cubicBezTo>
                  <a:cubicBezTo>
                    <a:pt x="3523" y="10117"/>
                    <a:pt x="2353" y="9479"/>
                    <a:pt x="2114" y="8149"/>
                  </a:cubicBezTo>
                  <a:lnTo>
                    <a:pt x="0" y="8149"/>
                  </a:lnTo>
                  <a:cubicBezTo>
                    <a:pt x="186" y="10662"/>
                    <a:pt x="2167" y="11964"/>
                    <a:pt x="5637" y="11964"/>
                  </a:cubicBezTo>
                  <a:cubicBezTo>
                    <a:pt x="8880" y="11964"/>
                    <a:pt x="10887" y="10688"/>
                    <a:pt x="10887" y="8628"/>
                  </a:cubicBezTo>
                  <a:cubicBezTo>
                    <a:pt x="10887" y="6753"/>
                    <a:pt x="9359" y="5504"/>
                    <a:pt x="6501" y="5039"/>
                  </a:cubicBezTo>
                  <a:cubicBezTo>
                    <a:pt x="4201" y="4666"/>
                    <a:pt x="2579" y="4334"/>
                    <a:pt x="2579" y="3297"/>
                  </a:cubicBezTo>
                  <a:cubicBezTo>
                    <a:pt x="2579" y="2260"/>
                    <a:pt x="3603" y="1822"/>
                    <a:pt x="5544" y="1822"/>
                  </a:cubicBezTo>
                  <a:cubicBezTo>
                    <a:pt x="7498" y="1822"/>
                    <a:pt x="8348" y="2353"/>
                    <a:pt x="8588" y="3563"/>
                  </a:cubicBezTo>
                  <a:lnTo>
                    <a:pt x="10741" y="3563"/>
                  </a:lnTo>
                  <a:cubicBezTo>
                    <a:pt x="10568" y="1263"/>
                    <a:pt x="8641" y="1"/>
                    <a:pt x="55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75900" lIns="75900" spcFirstLastPara="1" rIns="75900" wrap="square" tIns="75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6" name="Eyebrow"/>
          <p:cNvSpPr txBox="1"/>
          <p:nvPr/>
        </p:nvSpPr>
        <p:spPr>
          <a:xfrm>
            <a:off x="316800" y="295200"/>
            <a:ext cx="3780000" cy="16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0" spc="200" dirty="0">
                <a:solidFill>
                  <a:srgbClr val="FFFFFF"/>
                </a:solidFill>
                <a:latin typeface="Instrument Sans SemiBold"/>
                <a:cs typeface="Instrument Sans SemiBold"/>
              </a:rPr>
              <a:t>DATA PROTECTION AWARENESS TRAINING</a:t>
            </a:r>
          </a:p>
        </p:txBody>
      </p:sp>
      <p:cxnSp>
        <p:nvCxnSpPr>
          <p:cNvPr id="5027" name="Divider line"/>
          <p:cNvCxnSpPr/>
          <p:nvPr/>
        </p:nvCxnSpPr>
        <p:spPr>
          <a:xfrm>
            <a:off x="4169612" y="316801"/>
            <a:ext cx="0" cy="6224400"/>
          </a:xfrm>
          <a:prstGeom prst="line">
            <a:avLst/>
          </a:prstGeom>
          <a:ln w="9525">
            <a:solidFill>
              <a:srgbClr val="FFFFFF">
                <a:alpha val="60000"/>
              </a:srgbClr>
            </a:solidFill>
          </a:ln>
        </p:spPr>
      </p:cxnSp>
      <p:sp>
        <p:nvSpPr>
          <p:cNvPr id="5028" name="Section number"/>
          <p:cNvSpPr txBox="1"/>
          <p:nvPr/>
        </p:nvSpPr>
        <p:spPr>
          <a:xfrm>
            <a:off x="316800" y="3553900"/>
            <a:ext cx="33536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04</a:t>
            </a:r>
          </a:p>
        </p:txBody>
      </p:sp>
      <p:sp>
        <p:nvSpPr>
          <p:cNvPr id="5029" name="Title"/>
          <p:cNvSpPr>
            <a:spLocks noGrp="1"/>
          </p:cNvSpPr>
          <p:nvPr>
            <p:ph type="title"/>
          </p:nvPr>
        </p:nvSpPr>
        <p:spPr>
          <a:xfrm>
            <a:off x="4419200" y="3553800"/>
            <a:ext cx="7806400" cy="29872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100" b="0" dirty="0">
                <a:solidFill>
                  <a:srgbClr val="FFFFFF"/>
                </a:solidFill>
                <a:latin typeface="Instrument Sans Medium"/>
                <a:cs typeface="Instrument Sans Medium"/>
              </a:rPr>
              <a:t>Knowledge check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04 · 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Test your knowledge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(1/2)</a:t>
            </a:r>
          </a:p>
        </p:txBody>
      </p:sp>
      <p:sp>
        <p:nvSpPr>
          <p:cNvPr id="4" name="Oval 3"/>
          <p:cNvSpPr/>
          <p:nvPr/>
        </p:nvSpPr>
        <p:spPr>
          <a:xfrm>
            <a:off x="457200" y="1645920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664208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Which of these is personal data under the GDPR?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029968"/>
            <a:ext cx="475488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 dirty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 dirty="0">
                <a:solidFill>
                  <a:srgbClr val="000000"/>
                </a:solidFill>
                <a:latin typeface="Instrument Sans"/>
              </a:rPr>
              <a:t>An aggregated campaign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2029968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 cookie ID linked to a browser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276856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 publisher’s domain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2276856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 country-level impressions total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2587752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6060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A hashed email received from an advertiser is…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971800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Pseudonymised personal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2971800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Anonymous data, outside the GDPR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218688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Only personal data if combined with a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0" y="3218688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 special category of data</a:t>
            </a:r>
          </a:p>
        </p:txBody>
      </p:sp>
      <p:sp>
        <p:nvSpPr>
          <p:cNvPr id="16" name="Oval 15"/>
          <p:cNvSpPr/>
          <p:nvPr/>
        </p:nvSpPr>
        <p:spPr>
          <a:xfrm>
            <a:off x="457200" y="3529584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3547872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A user emails you asking what data Seedtag holds about them. What do you do?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3913632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Reply yourself with what you can find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3913632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Ignore it if the user is not a client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160520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Forward it immediately to Legal and the DPO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0" y="4160520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Ask them to resend it via LinkedIn</a:t>
            </a:r>
          </a:p>
        </p:txBody>
      </p:sp>
      <p:sp>
        <p:nvSpPr>
          <p:cNvPr id="22" name="Oval 21"/>
          <p:cNvSpPr/>
          <p:nvPr/>
        </p:nvSpPr>
        <p:spPr>
          <a:xfrm>
            <a:off x="457200" y="4471416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4489703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How long does Seedtag have to notify the authority of a personal data breach under the GDPR?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4855464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24 hours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0" y="4855464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One month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5102352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There is no deadline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0" y="5102352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72 hours from becoming aware</a:t>
            </a:r>
          </a:p>
        </p:txBody>
      </p:sp>
      <p:sp>
        <p:nvSpPr>
          <p:cNvPr id="28" name="Oval 27"/>
          <p:cNvSpPr/>
          <p:nvPr/>
        </p:nvSpPr>
        <p:spPr>
          <a:xfrm>
            <a:off x="457200" y="5413248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5431536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By default, what is Seedtag’s role towards publishers and advertisers?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" y="5797296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Independent controller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0" y="5797296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Processor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" y="6044183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Joint controller in every case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0" y="6044183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It has no role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04 · 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Test your knowledge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(2/2)</a:t>
            </a:r>
          </a:p>
        </p:txBody>
      </p:sp>
      <p:sp>
        <p:nvSpPr>
          <p:cNvPr id="4" name="Oval 3"/>
          <p:cNvSpPr/>
          <p:nvPr/>
        </p:nvSpPr>
        <p:spPr>
          <a:xfrm>
            <a:off x="457200" y="1645920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664208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A bid request from an EU publisher arrives without a valid consent signal. What applies?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029968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Process it anyway: we are contextual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2029968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Rely on legitimate interest instead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276856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Don’t use the personal data for ads; escalate if it recurs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2276856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Ask the user directly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2587752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606040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Which statement about contextual advertising is correct?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971800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It never involves personal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2971800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Classifying pages is fine; inferring a user’s health or religion is sensitive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218688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Sensitive segments are allowed if the advertiser asks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0" y="3218688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The GDPR does not apply to AI classification</a:t>
            </a:r>
          </a:p>
        </p:txBody>
      </p:sp>
      <p:sp>
        <p:nvSpPr>
          <p:cNvPr id="16" name="Oval 15"/>
          <p:cNvSpPr/>
          <p:nvPr/>
        </p:nvSpPr>
        <p:spPr>
          <a:xfrm>
            <a:off x="457200" y="3529584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3547872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An advertiser shares its CRM audience (hashed emails) for a performance campaign. Seedtag acts as…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3913632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Processor, under a DPA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3913632"/>
            <a:ext cx="576072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 dirty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 dirty="0">
                <a:solidFill>
                  <a:srgbClr val="000000"/>
                </a:solidFill>
                <a:latin typeface="Instrument Sans"/>
              </a:rPr>
              <a:t>Independent controller</a:t>
            </a:r>
            <a:r>
              <a:rPr lang="es-ES" sz="105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050" b="0" i="0" dirty="0" err="1">
                <a:solidFill>
                  <a:srgbClr val="000000"/>
                </a:solidFill>
                <a:latin typeface="Instrument Sans"/>
              </a:rPr>
              <a:t>or</a:t>
            </a:r>
            <a:r>
              <a:rPr lang="es-ES" sz="105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050" b="0" i="0" dirty="0" err="1">
                <a:solidFill>
                  <a:srgbClr val="000000"/>
                </a:solidFill>
                <a:latin typeface="Instrument Sans"/>
              </a:rPr>
              <a:t>processor</a:t>
            </a:r>
            <a:r>
              <a:rPr lang="es-ES" sz="1050" b="0" i="0" dirty="0">
                <a:solidFill>
                  <a:srgbClr val="000000"/>
                </a:solidFill>
                <a:latin typeface="Instrument Sans"/>
              </a:rPr>
              <a:t>, </a:t>
            </a:r>
            <a:r>
              <a:rPr lang="es-ES" sz="1050" b="0" i="0" dirty="0" err="1">
                <a:solidFill>
                  <a:srgbClr val="000000"/>
                </a:solidFill>
                <a:latin typeface="Instrument Sans"/>
              </a:rPr>
              <a:t>depending</a:t>
            </a:r>
            <a:r>
              <a:rPr lang="es-ES" sz="105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050" b="0" i="0" dirty="0" err="1">
                <a:solidFill>
                  <a:srgbClr val="000000"/>
                </a:solidFill>
                <a:latin typeface="Instrument Sans"/>
              </a:rPr>
              <a:t>on</a:t>
            </a:r>
            <a:r>
              <a:rPr lang="es-ES" sz="105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050" b="0" i="0" dirty="0" err="1">
                <a:solidFill>
                  <a:srgbClr val="000000"/>
                </a:solidFill>
                <a:latin typeface="Instrument Sans"/>
              </a:rPr>
              <a:t>the</a:t>
            </a:r>
            <a:r>
              <a:rPr lang="es-ES" sz="1050" b="0" i="0" dirty="0">
                <a:solidFill>
                  <a:srgbClr val="000000"/>
                </a:solidFill>
                <a:latin typeface="Instrument Sans"/>
              </a:rPr>
              <a:t> case</a:t>
            </a:r>
            <a:endParaRPr sz="1050" b="0" i="0" dirty="0">
              <a:solidFill>
                <a:srgbClr val="000000"/>
              </a:solidFill>
              <a:latin typeface="Instrument San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5840" y="4160520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Joint controller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0" y="4160520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Not relevant: the data is hashed</a:t>
            </a:r>
          </a:p>
        </p:txBody>
      </p:sp>
      <p:sp>
        <p:nvSpPr>
          <p:cNvPr id="22" name="Oval 21"/>
          <p:cNvSpPr/>
          <p:nvPr/>
        </p:nvSpPr>
        <p:spPr>
          <a:xfrm>
            <a:off x="457200" y="4471416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4489703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 dirty="0">
                <a:solidFill>
                  <a:srgbClr val="000000"/>
                </a:solidFill>
                <a:latin typeface="Instrument Sans"/>
              </a:rPr>
              <a:t>You want to test a new AI tool by uploading a campaign log with device IDs. What should you do?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4855464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Go ahead if it is a free trial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0" y="4855464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Delete the IDs after the test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5102352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Check with Legal/DPO and Security first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0" y="5102352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Use your personal account</a:t>
            </a:r>
          </a:p>
        </p:txBody>
      </p:sp>
      <p:sp>
        <p:nvSpPr>
          <p:cNvPr id="28" name="Oval 27"/>
          <p:cNvSpPr/>
          <p:nvPr/>
        </p:nvSpPr>
        <p:spPr>
          <a:xfrm>
            <a:off x="457200" y="5413248"/>
            <a:ext cx="384048" cy="384048"/>
          </a:xfrm>
          <a:prstGeom prst="ellipse">
            <a:avLst/>
          </a:prstGeom>
          <a:solidFill>
            <a:srgbClr val="FF6B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Instrument Sans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5431536"/>
            <a:ext cx="10698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000000"/>
                </a:solidFill>
                <a:latin typeface="Instrument Sans"/>
              </a:rPr>
              <a:t>Which statement about global privacy laws is true?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" y="5797296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A)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GDPR compliance automatically satisfies every country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0" y="5797296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B)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Laws only apply where Seedtag has an office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" y="6044183"/>
            <a:ext cx="475488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C)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Consent rules are identical worldwide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0" y="6044183"/>
            <a:ext cx="57607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FF6B7C"/>
                </a:solidFill>
                <a:latin typeface="Instrument Sans"/>
              </a:rPr>
              <a:t>D) </a:t>
            </a:r>
            <a:r>
              <a:rPr sz="1050" b="0" i="0">
                <a:solidFill>
                  <a:srgbClr val="000000"/>
                </a:solidFill>
                <a:latin typeface="Instrument Sans"/>
              </a:rPr>
              <a:t>Some countries restrict transfers out; US states give sale/sharing opt-outs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04 · 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000000"/>
                </a:solidFill>
                <a:latin typeface="Instrument Sans"/>
              </a:rPr>
              <a:t>Answer </a:t>
            </a:r>
            <a:r>
              <a:rPr sz="2600" b="0" i="0">
                <a:solidFill>
                  <a:srgbClr val="FF6B7C"/>
                </a:solidFill>
                <a:latin typeface="Instrument Sans"/>
              </a:rPr>
              <a:t>key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1691640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1801368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801368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47088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Online identifiers make a person identifiable (art. 4.1 GDPR).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7200" y="2587752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7200" y="26974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6974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2743200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Hashing is pseudonymisation: the data can still be linked to a person.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7200" y="3483864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200" y="359359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59359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3639312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Requests can arrive by any channel; Legal/DPO manage identity checks and replies.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57200" y="4379976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7200" y="4489704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4489704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4535424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Art. 33 GDPR: without undue delay and, where feasible, within 72 hours.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7200" y="5276088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7200" y="538581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38581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5431536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Seedtag decides its own purposes and means in its ad technology.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172200" y="1691640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72200" y="1801368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0840" y="1801368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1847088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No valid signal where one is required means no personalised processing.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172200" y="2587752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72200" y="26974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20840" y="26974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 dirty="0">
                <a:solidFill>
                  <a:srgbClr val="FF6B7C"/>
                </a:solidFill>
                <a:latin typeface="Instrument Sans"/>
              </a:rPr>
              <a:t>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0" y="2743200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EDPB Guidelines 8/2020: inferred sensitive traits are special category data.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172200" y="3483864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172200" y="359359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0" y="3639312"/>
            <a:ext cx="429768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Depending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on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whether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Seedtag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uses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the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data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for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its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own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100" b="0" i="0" dirty="0" err="1">
                <a:solidFill>
                  <a:srgbClr val="000000"/>
                </a:solidFill>
                <a:latin typeface="Instrument Sans"/>
              </a:rPr>
              <a:t>purposes</a:t>
            </a:r>
            <a:r>
              <a:rPr lang="es-ES" sz="1100" b="0" i="0" dirty="0">
                <a:solidFill>
                  <a:srgbClr val="000000"/>
                </a:solidFill>
                <a:latin typeface="Instrument Sans"/>
              </a:rPr>
              <a:t>.</a:t>
            </a:r>
            <a:endParaRPr sz="1100" b="0" i="0" dirty="0">
              <a:solidFill>
                <a:srgbClr val="000000"/>
              </a:solidFill>
              <a:latin typeface="Instrument Sans"/>
            </a:endParaRPr>
          </a:p>
        </p:txBody>
      </p:sp>
      <p:cxnSp>
        <p:nvCxnSpPr>
          <p:cNvPr id="36" name="Connector 35"/>
          <p:cNvCxnSpPr/>
          <p:nvPr/>
        </p:nvCxnSpPr>
        <p:spPr>
          <a:xfrm>
            <a:off x="6172200" y="4379976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172200" y="4489704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20840" y="4489704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5200" y="4535424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New tools may involve transfers, new processing and need a DPA.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6172200" y="5276088"/>
            <a:ext cx="5440680" cy="0"/>
          </a:xfrm>
          <a:prstGeom prst="line">
            <a:avLst/>
          </a:prstGeom>
          <a:ln w="9525">
            <a:solidFill>
              <a:srgbClr val="D4D0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72200" y="538581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8D8A89"/>
                </a:solidFill>
                <a:latin typeface="Instrument Sans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20840" y="5385816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6B7C"/>
                </a:solidFill>
                <a:latin typeface="Instrument Sans"/>
              </a:rPr>
              <a:t>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15200" y="5431536"/>
            <a:ext cx="42976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000000"/>
                </a:solidFill>
                <a:latin typeface="Instrument Sans"/>
              </a:rPr>
              <a:t>E.g. Algeria/Egypt transfer rules; CCPA opt-out of sale/sharing.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263640"/>
            <a:ext cx="11247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 i="1">
                <a:solidFill>
                  <a:srgbClr val="8D8A89"/>
                </a:solidFill>
                <a:latin typeface="Instrument Sans"/>
              </a:rPr>
              <a:t>Suggested pass mark: 8/10.</a:t>
            </a:r>
          </a:p>
        </p:txBody>
      </p:sp>
      <p:sp>
        <p:nvSpPr>
          <p:cNvPr id="46" name="TextBox 29">
            <a:extLst>
              <a:ext uri="{FF2B5EF4-FFF2-40B4-BE49-F238E27FC236}">
                <a16:creationId xmlns:a16="http://schemas.microsoft.com/office/drawing/2014/main" id="{13166175-CBD8-7088-5447-146D7665B3E0}"/>
              </a:ext>
            </a:extLst>
          </p:cNvPr>
          <p:cNvSpPr txBox="1"/>
          <p:nvPr/>
        </p:nvSpPr>
        <p:spPr>
          <a:xfrm>
            <a:off x="6720840" y="363931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 dirty="0">
                <a:solidFill>
                  <a:srgbClr val="FF6B7C"/>
                </a:solidFill>
                <a:latin typeface="Instrument Sans"/>
              </a:rPr>
              <a:t>B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900" b="0" i="0" spc="300">
                <a:solidFill>
                  <a:srgbClr val="000000"/>
                </a:solidFill>
                <a:latin typeface="Instrument Sans SemiBold"/>
              </a:rPr>
              <a:t>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332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0" i="0">
                <a:solidFill>
                  <a:srgbClr val="FF6B7C"/>
                </a:solidFill>
                <a:latin typeface="Instrument Sans"/>
              </a:rPr>
              <a:t>Questions? </a:t>
            </a:r>
            <a:r>
              <a:rPr sz="2600" b="0" i="0">
                <a:solidFill>
                  <a:srgbClr val="000000"/>
                </a:solidFill>
                <a:latin typeface="Instrument Sans"/>
              </a:rPr>
              <a:t>We are here to help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2103120"/>
            <a:ext cx="3520439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2286000"/>
            <a:ext cx="35204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 dirty="0" err="1">
                <a:solidFill>
                  <a:srgbClr val="000000"/>
                </a:solidFill>
                <a:latin typeface="Instrument Sans"/>
              </a:rPr>
              <a:t>Seedtag</a:t>
            </a:r>
            <a:r>
              <a:rPr sz="18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lang="es-ES" sz="1800" b="0" i="0" dirty="0" err="1">
                <a:solidFill>
                  <a:srgbClr val="000000"/>
                </a:solidFill>
                <a:latin typeface="Instrument Sans"/>
              </a:rPr>
              <a:t>Privacy</a:t>
            </a:r>
            <a:r>
              <a:rPr lang="es-ES" sz="1800" b="0" i="0" dirty="0">
                <a:solidFill>
                  <a:srgbClr val="000000"/>
                </a:solidFill>
                <a:latin typeface="Instrument Sans"/>
              </a:rPr>
              <a:t> Office</a:t>
            </a:r>
            <a:endParaRPr sz="1800" b="0" i="0" dirty="0">
              <a:solidFill>
                <a:srgbClr val="000000"/>
              </a:solidFill>
              <a:latin typeface="Instrument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788920"/>
            <a:ext cx="352044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es-ES" sz="1400" b="1" i="0" dirty="0" err="1">
                <a:solidFill>
                  <a:srgbClr val="FF6B7C"/>
                </a:solidFill>
                <a:latin typeface="Instrument Sans"/>
              </a:rPr>
              <a:t>gdpr</a:t>
            </a:r>
            <a:r>
              <a:rPr sz="1400" b="1" i="0" dirty="0">
                <a:solidFill>
                  <a:srgbClr val="FF6B7C"/>
                </a:solidFill>
                <a:latin typeface="Instrument Sans"/>
              </a:rPr>
              <a:t>@</a:t>
            </a:r>
            <a:r>
              <a:rPr sz="1400" b="1" i="0" dirty="0" err="1">
                <a:solidFill>
                  <a:srgbClr val="FF6B7C"/>
                </a:solidFill>
                <a:latin typeface="Instrument Sans"/>
              </a:rPr>
              <a:t>seedtag.com</a:t>
            </a:r>
            <a:endParaRPr sz="1400" b="1" i="0" dirty="0">
              <a:solidFill>
                <a:srgbClr val="FF6B7C"/>
              </a:solidFill>
              <a:latin typeface="Instrument San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291840"/>
            <a:ext cx="3520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 dirty="0">
                <a:solidFill>
                  <a:srgbClr val="000000"/>
                </a:solidFill>
                <a:latin typeface="Instrument Sans"/>
              </a:rPr>
              <a:t>Contracts, new projects, tools and vendors, privacy questions.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251960" y="2103120"/>
            <a:ext cx="352044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51960" y="2286000"/>
            <a:ext cx="35204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000000"/>
                </a:solidFill>
                <a:latin typeface="Instrument Sans"/>
              </a:rPr>
              <a:t>Data Protection Officer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1960" y="2788920"/>
            <a:ext cx="3520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FF6B7C"/>
                </a:solidFill>
                <a:latin typeface="Instrument Sans"/>
              </a:rPr>
              <a:t>seedtagdpo@ecija.com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3291840"/>
            <a:ext cx="3520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000000"/>
                </a:solidFill>
                <a:latin typeface="Instrument Sans"/>
              </a:rPr>
              <a:t>Rights requests, incidents, DPIAs and any privacy concern.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46720" y="2103120"/>
            <a:ext cx="3520440" cy="0"/>
          </a:xfrm>
          <a:prstGeom prst="line">
            <a:avLst/>
          </a:prstGeom>
          <a:ln w="19050">
            <a:solidFill>
              <a:srgbClr val="FF6B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46720" y="2286000"/>
            <a:ext cx="35204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es-ES" sz="1800" b="0" i="0" dirty="0" err="1">
                <a:solidFill>
                  <a:srgbClr val="000000"/>
                </a:solidFill>
                <a:latin typeface="Instrument Sans"/>
              </a:rPr>
              <a:t>Guidelines</a:t>
            </a:r>
            <a:r>
              <a:rPr lang="es-ES" sz="1800" b="0" i="0" dirty="0">
                <a:solidFill>
                  <a:srgbClr val="000000"/>
                </a:solidFill>
                <a:latin typeface="Instrument Sans"/>
              </a:rPr>
              <a:t> and </a:t>
            </a:r>
            <a:r>
              <a:rPr sz="1800" b="0" i="0" dirty="0">
                <a:solidFill>
                  <a:srgbClr val="000000"/>
                </a:solidFill>
                <a:latin typeface="Instrument Sans"/>
              </a:rPr>
              <a:t>Policies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2788920"/>
            <a:ext cx="352044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 dirty="0">
                <a:solidFill>
                  <a:srgbClr val="FF6B7C"/>
                </a:solidFill>
                <a:latin typeface="Instrument Sans"/>
              </a:rPr>
              <a:t>Compliance</a:t>
            </a:r>
            <a:r>
              <a:rPr lang="es-ES" sz="1400" b="1" i="0" dirty="0">
                <a:solidFill>
                  <a:srgbClr val="FF6B7C"/>
                </a:solidFill>
                <a:latin typeface="Instrument Sans"/>
              </a:rPr>
              <a:t> Drive</a:t>
            </a:r>
            <a:endParaRPr sz="1400" b="1" i="0" dirty="0">
              <a:solidFill>
                <a:srgbClr val="FF6B7C"/>
              </a:solidFill>
              <a:latin typeface="Instrument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6720" y="3291840"/>
            <a:ext cx="3520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es-ES" sz="1200" b="0" i="0" dirty="0" err="1">
                <a:solidFill>
                  <a:srgbClr val="000000"/>
                </a:solidFill>
                <a:latin typeface="Instrument Sans"/>
              </a:rPr>
              <a:t>Policies</a:t>
            </a:r>
            <a:r>
              <a:rPr lang="es-ES" sz="1200" b="0" i="0" dirty="0">
                <a:solidFill>
                  <a:srgbClr val="000000"/>
                </a:solidFill>
                <a:latin typeface="Instrument Sans"/>
              </a:rPr>
              <a:t> </a:t>
            </a:r>
            <a:r>
              <a:rPr sz="1200" b="0" i="0" dirty="0">
                <a:solidFill>
                  <a:srgbClr val="000000"/>
                </a:solidFill>
                <a:latin typeface="Instrument Sans"/>
              </a:rPr>
              <a:t>and procedures (latest versions).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IJA">
  <a:themeElements>
    <a:clrScheme name="Seedtag">
      <a:dk1>
        <a:srgbClr val="000000"/>
      </a:dk1>
      <a:lt1>
        <a:srgbClr val="FFFFFF"/>
      </a:lt1>
      <a:dk2>
        <a:srgbClr val="2F2E2E"/>
      </a:dk2>
      <a:lt2>
        <a:srgbClr val="EBE6E4"/>
      </a:lt2>
      <a:accent1>
        <a:srgbClr val="FF6B7C"/>
      </a:accent1>
      <a:accent2>
        <a:srgbClr val="000000"/>
      </a:accent2>
      <a:accent3>
        <a:srgbClr val="8D8A89"/>
      </a:accent3>
      <a:accent4>
        <a:srgbClr val="EBE6E4"/>
      </a:accent4>
      <a:accent5>
        <a:srgbClr val="5E5C5B"/>
      </a:accent5>
      <a:accent6>
        <a:srgbClr val="D4D0CE"/>
      </a:accent6>
      <a:hlink>
        <a:srgbClr val="FF6B7C"/>
      </a:hlink>
      <a:folHlink>
        <a:srgbClr val="5E5C5B"/>
      </a:folHlink>
    </a:clrScheme>
    <a:fontScheme name="Century Gothic">
      <a:majorFont>
        <a:latin typeface="Instrument Sans Medium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strument Sans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6" id="{F7A57EC5-3847-4498-B5A0-64BCC11B3665}" vid="{9AE42445-5ACF-43F4-9131-38196CCABCF0}"/>
    </a:ext>
  </a:extLst>
</a:theme>
</file>

<file path=ppt/theme/theme2.xml><?xml version="1.0" encoding="utf-8"?>
<a:theme xmlns:a="http://schemas.openxmlformats.org/drawingml/2006/main" name="Diseño personalizado Indice">
  <a:themeElements>
    <a:clrScheme name="Seedtag">
      <a:dk1>
        <a:srgbClr val="000000"/>
      </a:dk1>
      <a:lt1>
        <a:srgbClr val="FFFFFF"/>
      </a:lt1>
      <a:dk2>
        <a:srgbClr val="2F2E2E"/>
      </a:dk2>
      <a:lt2>
        <a:srgbClr val="EBE6E4"/>
      </a:lt2>
      <a:accent1>
        <a:srgbClr val="FF6B7C"/>
      </a:accent1>
      <a:accent2>
        <a:srgbClr val="000000"/>
      </a:accent2>
      <a:accent3>
        <a:srgbClr val="8D8A89"/>
      </a:accent3>
      <a:accent4>
        <a:srgbClr val="EBE6E4"/>
      </a:accent4>
      <a:accent5>
        <a:srgbClr val="5E5C5B"/>
      </a:accent5>
      <a:accent6>
        <a:srgbClr val="D4D0CE"/>
      </a:accent6>
      <a:hlink>
        <a:srgbClr val="FF6B7C"/>
      </a:hlink>
      <a:folHlink>
        <a:srgbClr val="5E5C5B"/>
      </a:folHlink>
    </a:clrScheme>
    <a:fontScheme name="Century Gothic">
      <a:majorFont>
        <a:latin typeface="Instrument Sans Medium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strument Sans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6" id="{F7A57EC5-3847-4498-B5A0-64BCC11B3665}" vid="{16077A24-E970-4D74-B9B5-D2DDCD24D9E2}"/>
    </a:ext>
  </a:extLst>
</a:theme>
</file>

<file path=ppt/theme/theme3.xml><?xml version="1.0" encoding="utf-8"?>
<a:theme xmlns:a="http://schemas.openxmlformats.org/drawingml/2006/main" name="ECIJA portadillas">
  <a:themeElements>
    <a:clrScheme name="Seedtag">
      <a:dk1>
        <a:srgbClr val="000000"/>
      </a:dk1>
      <a:lt1>
        <a:srgbClr val="FFFFFF"/>
      </a:lt1>
      <a:dk2>
        <a:srgbClr val="2F2E2E"/>
      </a:dk2>
      <a:lt2>
        <a:srgbClr val="EBE6E4"/>
      </a:lt2>
      <a:accent1>
        <a:srgbClr val="FF6B7C"/>
      </a:accent1>
      <a:accent2>
        <a:srgbClr val="000000"/>
      </a:accent2>
      <a:accent3>
        <a:srgbClr val="8D8A89"/>
      </a:accent3>
      <a:accent4>
        <a:srgbClr val="EBE6E4"/>
      </a:accent4>
      <a:accent5>
        <a:srgbClr val="5E5C5B"/>
      </a:accent5>
      <a:accent6>
        <a:srgbClr val="D4D0CE"/>
      </a:accent6>
      <a:hlink>
        <a:srgbClr val="FF6B7C"/>
      </a:hlink>
      <a:folHlink>
        <a:srgbClr val="5E5C5B"/>
      </a:folHlink>
    </a:clrScheme>
    <a:fontScheme name="Century Gothic">
      <a:majorFont>
        <a:latin typeface="Instrument Sans Medium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strument Sans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6" id="{F7A57EC5-3847-4498-B5A0-64BCC11B3665}" vid="{604AF43F-9E1D-433D-8019-202190CED55D}"/>
    </a:ext>
  </a:extLst>
</a:theme>
</file>

<file path=ppt/theme/theme4.xml><?xml version="1.0" encoding="utf-8"?>
<a:theme xmlns:a="http://schemas.openxmlformats.org/drawingml/2006/main" name="ECIJA_Portada">
  <a:themeElements>
    <a:clrScheme name="Seedtag">
      <a:dk1>
        <a:srgbClr val="000000"/>
      </a:dk1>
      <a:lt1>
        <a:srgbClr val="FFFFFF"/>
      </a:lt1>
      <a:dk2>
        <a:srgbClr val="2F2E2E"/>
      </a:dk2>
      <a:lt2>
        <a:srgbClr val="EBE6E4"/>
      </a:lt2>
      <a:accent1>
        <a:srgbClr val="FF6B7C"/>
      </a:accent1>
      <a:accent2>
        <a:srgbClr val="000000"/>
      </a:accent2>
      <a:accent3>
        <a:srgbClr val="8D8A89"/>
      </a:accent3>
      <a:accent4>
        <a:srgbClr val="EBE6E4"/>
      </a:accent4>
      <a:accent5>
        <a:srgbClr val="5E5C5B"/>
      </a:accent5>
      <a:accent6>
        <a:srgbClr val="D4D0CE"/>
      </a:accent6>
      <a:hlink>
        <a:srgbClr val="FF6B7C"/>
      </a:hlink>
      <a:folHlink>
        <a:srgbClr val="5E5C5B"/>
      </a:folHlink>
    </a:clrScheme>
    <a:fontScheme name="Century Gothic">
      <a:majorFont>
        <a:latin typeface="Instrument Sans Medium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strument Sans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6" id="{F7A57EC5-3847-4498-B5A0-64BCC11B3665}" vid="{A51F1FBA-F408-4E1C-8E5E-B7587757648B}"/>
    </a:ext>
  </a:extLst>
</a:theme>
</file>

<file path=ppt/theme/theme5.xml><?xml version="1.0" encoding="utf-8"?>
<a:theme xmlns:a="http://schemas.openxmlformats.org/drawingml/2006/main" name="Tema de Office">
  <a:themeElements>
    <a:clrScheme name="Seedtag">
      <a:dk1>
        <a:srgbClr val="000000"/>
      </a:dk1>
      <a:lt1>
        <a:srgbClr val="FFFFFF"/>
      </a:lt1>
      <a:dk2>
        <a:srgbClr val="2F2E2E"/>
      </a:dk2>
      <a:lt2>
        <a:srgbClr val="EBE6E4"/>
      </a:lt2>
      <a:accent1>
        <a:srgbClr val="FF6B7C"/>
      </a:accent1>
      <a:accent2>
        <a:srgbClr val="000000"/>
      </a:accent2>
      <a:accent3>
        <a:srgbClr val="8D8A89"/>
      </a:accent3>
      <a:accent4>
        <a:srgbClr val="EBE6E4"/>
      </a:accent4>
      <a:accent5>
        <a:srgbClr val="5E5C5B"/>
      </a:accent5>
      <a:accent6>
        <a:srgbClr val="D4D0CE"/>
      </a:accent6>
      <a:hlink>
        <a:srgbClr val="FF6B7C"/>
      </a:hlink>
      <a:folHlink>
        <a:srgbClr val="5E5C5B"/>
      </a:folHlink>
    </a:clrScheme>
    <a:fontScheme name="Office">
      <a:majorFont>
        <a:latin typeface="Instrument Sans Medium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strument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Seedtag">
      <a:dk1>
        <a:srgbClr val="000000"/>
      </a:dk1>
      <a:lt1>
        <a:srgbClr val="FFFFFF"/>
      </a:lt1>
      <a:dk2>
        <a:srgbClr val="2F2E2E"/>
      </a:dk2>
      <a:lt2>
        <a:srgbClr val="EBE6E4"/>
      </a:lt2>
      <a:accent1>
        <a:srgbClr val="FF6B7C"/>
      </a:accent1>
      <a:accent2>
        <a:srgbClr val="000000"/>
      </a:accent2>
      <a:accent3>
        <a:srgbClr val="8D8A89"/>
      </a:accent3>
      <a:accent4>
        <a:srgbClr val="EBE6E4"/>
      </a:accent4>
      <a:accent5>
        <a:srgbClr val="5E5C5B"/>
      </a:accent5>
      <a:accent6>
        <a:srgbClr val="D4D0CE"/>
      </a:accent6>
      <a:hlink>
        <a:srgbClr val="FF6B7C"/>
      </a:hlink>
      <a:folHlink>
        <a:srgbClr val="5E5C5B"/>
      </a:folHlink>
    </a:clrScheme>
    <a:fontScheme name="Office">
      <a:majorFont>
        <a:latin typeface="Instrument Sans Medium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strument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3CE33CE031D60458735B7D5534D7BB5" ma:contentTypeVersion="20" ma:contentTypeDescription="Crear nuevo documento." ma:contentTypeScope="" ma:versionID="e65964310fdd21288a2734500790114d">
  <xsd:schema xmlns:xsd="http://www.w3.org/2001/XMLSchema" xmlns:xs="http://www.w3.org/2001/XMLSchema" xmlns:p="http://schemas.microsoft.com/office/2006/metadata/properties" xmlns:ns2="1121c1c4-f34b-489f-ac6f-93d89a26269d" xmlns:ns3="b15e2a54-b319-4d2d-8a33-9b14836200cc" targetNamespace="http://schemas.microsoft.com/office/2006/metadata/properties" ma:root="true" ma:fieldsID="6c3d58174a3eb30988185b01a701fb47" ns2:_="" ns3:_="">
    <xsd:import namespace="1121c1c4-f34b-489f-ac6f-93d89a26269d"/>
    <xsd:import namespace="b15e2a54-b319-4d2d-8a33-9b14836200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TranslatedLan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21c1c4-f34b-489f-ac6f-93d89a2626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Etiquetas de imagen" ma:readOnly="false" ma:fieldId="{5cf76f15-5ced-4ddc-b409-7134ff3c332f}" ma:taxonomyMulti="true" ma:sspId="00bf7527-542c-44e0-bdc8-cde1e6cc20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4" nillable="true" ma:displayName="Estado de aprobación" ma:internalName="Estado_x0020_de_x0020_aprobaci_x00f3_n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ranslatedLang" ma:index="26" nillable="true" ma:displayName="Translated Language" ma:internalName="TranslatedLang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e2a54-b319-4d2d-8a33-9b14836200c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e73711e-4d61-4a03-8548-3ffda4d49cce}" ma:internalName="TaxCatchAll" ma:showField="CatchAllData" ma:web="b15e2a54-b319-4d2d-8a33-9b14836200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21c1c4-f34b-489f-ac6f-93d89a26269d">
      <Terms xmlns="http://schemas.microsoft.com/office/infopath/2007/PartnerControls"/>
    </lcf76f155ced4ddcb4097134ff3c332f>
    <TaxCatchAll xmlns="b15e2a54-b319-4d2d-8a33-9b14836200cc" xsi:nil="true"/>
    <SharedWithUsers xmlns="b15e2a54-b319-4d2d-8a33-9b14836200cc">
      <UserInfo>
        <DisplayName/>
        <AccountId xsi:nil="true"/>
        <AccountType/>
      </UserInfo>
    </SharedWithUsers>
    <TranslatedLang xmlns="1121c1c4-f34b-489f-ac6f-93d89a26269d" xsi:nil="true"/>
    <_Flow_SignoffStatus xmlns="1121c1c4-f34b-489f-ac6f-93d89a26269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2AD769-FDC9-4BED-A686-BE61D4D877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21c1c4-f34b-489f-ac6f-93d89a26269d"/>
    <ds:schemaRef ds:uri="b15e2a54-b319-4d2d-8a33-9b14836200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5189D6-EBF4-435A-8695-6E9D06963FB5}">
  <ds:schemaRefs>
    <ds:schemaRef ds:uri="1121c1c4-f34b-489f-ac6f-93d89a26269d"/>
    <ds:schemaRef ds:uri="4a32dd7c-6ea5-4a6d-85a4-54f01078e9d1"/>
    <ds:schemaRef ds:uri="7458aec5-edb7-4c85-afd4-0fd6b85ffe3b"/>
    <ds:schemaRef ds:uri="b15e2a54-b319-4d2d-8a33-9b14836200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d34607ee-73a7-4692-9281-2e783d95f13e"/>
    <ds:schemaRef ds:uri="764d31d4-a301-4912-ab05-fcf36b5ef500"/>
  </ds:schemaRefs>
</ds:datastoreItem>
</file>

<file path=customXml/itemProps3.xml><?xml version="1.0" encoding="utf-8"?>
<ds:datastoreItem xmlns:ds="http://schemas.openxmlformats.org/officeDocument/2006/customXml" ds:itemID="{E4BA57C7-8C40-4D94-BAA7-83E5EC6E83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ECIJA_Presentacion_Corporativa_ES</Template>
  <TotalTime>28</TotalTime>
  <Words>4040</Words>
  <Application>Microsoft Macintosh PowerPoint</Application>
  <PresentationFormat>Panorámica</PresentationFormat>
  <Paragraphs>468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28</vt:i4>
      </vt:variant>
    </vt:vector>
  </HeadingPairs>
  <TitlesOfParts>
    <vt:vector size="40" baseType="lpstr">
      <vt:lpstr>Aptos</vt:lpstr>
      <vt:lpstr>Arial</vt:lpstr>
      <vt:lpstr>Calibri</vt:lpstr>
      <vt:lpstr>Century Gothic</vt:lpstr>
      <vt:lpstr>Cormorant</vt:lpstr>
      <vt:lpstr>Gotham Narrow Light</vt:lpstr>
      <vt:lpstr>Roboto</vt:lpstr>
      <vt:lpstr>Roboto Light</vt:lpstr>
      <vt:lpstr>ECIJA</vt:lpstr>
      <vt:lpstr>Diseño personalizado Indice</vt:lpstr>
      <vt:lpstr>ECIJA portadillas</vt:lpstr>
      <vt:lpstr>ECIJA_Portada</vt:lpstr>
      <vt:lpstr>Data Protection Awareness Training</vt:lpstr>
      <vt:lpstr>Agenda</vt:lpstr>
      <vt:lpstr>Presentación de PowerPoint</vt:lpstr>
      <vt:lpstr>Data protection basics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Personal data in AdTech</vt:lpstr>
      <vt:lpstr>Presentación de PowerPoint</vt:lpstr>
      <vt:lpstr>Presentación de PowerPoint</vt:lpstr>
      <vt:lpstr>Presentación de PowerPoint</vt:lpstr>
      <vt:lpstr>Presentación de PowerPoint</vt:lpstr>
      <vt:lpstr>Day-to-day rules</vt:lpstr>
      <vt:lpstr>Presentación de PowerPoint</vt:lpstr>
      <vt:lpstr>Presentación de PowerPoint</vt:lpstr>
      <vt:lpstr>Presentación de PowerPoint</vt:lpstr>
      <vt:lpstr>Knowledge check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 Arnaiz</dc:creator>
  <cp:lastModifiedBy>Alba Carrasco</cp:lastModifiedBy>
  <cp:revision>8</cp:revision>
  <dcterms:created xsi:type="dcterms:W3CDTF">2026-10-08T17:22:27Z</dcterms:created>
  <dcterms:modified xsi:type="dcterms:W3CDTF">2026-10-13T08:32:05Z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0x01010013CE33CE031D60458735B7D5534D7BB5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</Properties>
</file>